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20" r:id="rId1"/>
  </p:sldMasterIdLst>
  <p:sldIdLst>
    <p:sldId id="256" r:id="rId2"/>
    <p:sldId id="257" r:id="rId3"/>
    <p:sldId id="293" r:id="rId4"/>
    <p:sldId id="294" r:id="rId5"/>
    <p:sldId id="260" r:id="rId6"/>
    <p:sldId id="266" r:id="rId7"/>
    <p:sldId id="295" r:id="rId8"/>
    <p:sldId id="265" r:id="rId9"/>
    <p:sldId id="270" r:id="rId10"/>
    <p:sldId id="291" r:id="rId11"/>
    <p:sldId id="292" r:id="rId12"/>
    <p:sldId id="261" r:id="rId13"/>
    <p:sldId id="275" r:id="rId14"/>
    <p:sldId id="296" r:id="rId15"/>
    <p:sldId id="274" r:id="rId16"/>
    <p:sldId id="297" r:id="rId17"/>
    <p:sldId id="307" r:id="rId18"/>
    <p:sldId id="280" r:id="rId19"/>
    <p:sldId id="276" r:id="rId20"/>
    <p:sldId id="306" r:id="rId21"/>
    <p:sldId id="308" r:id="rId22"/>
    <p:sldId id="311" r:id="rId23"/>
    <p:sldId id="310" r:id="rId24"/>
    <p:sldId id="287" r:id="rId25"/>
    <p:sldId id="289" r:id="rId26"/>
    <p:sldId id="304" r:id="rId27"/>
    <p:sldId id="305" r:id="rId28"/>
    <p:sldId id="278" r:id="rId29"/>
    <p:sldId id="313" r:id="rId30"/>
    <p:sldId id="315" r:id="rId31"/>
    <p:sldId id="316" r:id="rId32"/>
    <p:sldId id="314" r:id="rId33"/>
    <p:sldId id="281" r:id="rId34"/>
    <p:sldId id="282" r:id="rId35"/>
    <p:sldId id="283" r:id="rId36"/>
    <p:sldId id="284" r:id="rId37"/>
    <p:sldId id="299" r:id="rId38"/>
    <p:sldId id="301" r:id="rId39"/>
    <p:sldId id="300" r:id="rId40"/>
    <p:sldId id="285" r:id="rId41"/>
    <p:sldId id="286" r:id="rId42"/>
    <p:sldId id="302" r:id="rId43"/>
    <p:sldId id="303" r:id="rId44"/>
    <p:sldId id="264" r:id="rId4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5F5F4"/>
    <a:srgbClr val="F5F7F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288"/>
    <p:restoredTop sz="96405"/>
  </p:normalViewPr>
  <p:slideViewPr>
    <p:cSldViewPr snapToGrid="0" snapToObjects="1">
      <p:cViewPr varScale="1">
        <p:scale>
          <a:sx n="144" d="100"/>
          <a:sy n="144" d="100"/>
        </p:scale>
        <p:origin x="424"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1160EA64-D806-43AC-9DF2-F8C432F32B4C}" type="datetimeFigureOut">
              <a:rPr lang="en-US" smtClean="0"/>
              <a:t>4/7/20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937086664"/>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9F9C37B-1D36-470B-8223-D6C91242EC14}" type="datetimeFigureOut">
              <a:rPr lang="en-US" smtClean="0"/>
              <a:t>4/7/20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32405879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7C6F52A-A82B-47A2-A83A-8C4C91F2D59F}" type="datetimeFigureOut">
              <a:rPr lang="en-US" smtClean="0"/>
              <a:t>4/7/20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38033642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070A7B3-6521-4DCA-87E5-044747A908C1}" type="datetimeFigureOut">
              <a:rPr lang="en-US" smtClean="0"/>
              <a:t>4/7/20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25995510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1160EA64-D806-43AC-9DF2-F8C432F32B4C}" type="datetimeFigureOut">
              <a:rPr lang="en-US" smtClean="0"/>
              <a:t>4/7/20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3560388236"/>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AB134690-1557-4C89-A502-4959FE7FAD70}" type="datetimeFigureOut">
              <a:rPr lang="en-US" smtClean="0"/>
              <a:t>4/7/20</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5188635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4F7D4976-E339-4826-83B7-FBD03F55ECF8}" type="datetimeFigureOut">
              <a:rPr lang="en-US" smtClean="0"/>
              <a:t>4/7/20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smtClean="0"/>
              <a:t>‹#›</a:t>
            </a:fld>
            <a:endParaRPr lang="en-US" dirty="0"/>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4959514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1037C31-9E7A-4F99-8774-A0E530DE1A42}" type="datetimeFigureOut">
              <a:rPr lang="en-US" smtClean="0"/>
              <a:t>4/7/20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14269238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278504F-A551-4DE0-9316-4DCD1D8CC752}" type="datetimeFigureOut">
              <a:rPr lang="en-US" smtClean="0"/>
              <a:t>4/7/20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16826969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p:cNvSpPr>
            <a:spLocks noGrp="1"/>
          </p:cNvSpPr>
          <p:nvPr>
            <p:ph type="dt" sz="half" idx="10"/>
          </p:nvPr>
        </p:nvSpPr>
        <p:spPr/>
        <p:txBody>
          <a:bodyPr/>
          <a:lstStyle/>
          <a:p>
            <a:fld id="{D1BE4249-C0D0-4B06-8692-E8BB871AF643}" type="datetimeFigureOut">
              <a:rPr lang="en-US" smtClean="0"/>
              <a:t>4/7/20</a:t>
            </a:fld>
            <a:endParaRPr lang="en-US" dirty="0"/>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1" name="Slide Number Placeholder 10"/>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42500539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042B0DB6-F5C7-45FB-8CF3-31B45F9C2DAC}" type="datetimeFigureOut">
              <a:rPr lang="en-US" smtClean="0"/>
              <a:t>4/7/20</a:t>
            </a:fld>
            <a:endParaRPr lang="en-US" dirty="0"/>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9934711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1160EA64-D806-43AC-9DF2-F8C432F32B4C}" type="datetimeFigureOut">
              <a:rPr lang="en-US" smtClean="0"/>
              <a:t>4/7/20</a:t>
            </a:fld>
            <a:endParaRPr lang="en-US" dirty="0"/>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dirty="0"/>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1109014975"/>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hf sldNum="0" hdr="0" ftr="0" dt="0"/>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8B0036-B215-E24E-B60C-13F16F438954}"/>
              </a:ext>
            </a:extLst>
          </p:cNvPr>
          <p:cNvSpPr>
            <a:spLocks noGrp="1"/>
          </p:cNvSpPr>
          <p:nvPr>
            <p:ph type="ctrTitle"/>
          </p:nvPr>
        </p:nvSpPr>
        <p:spPr/>
        <p:txBody>
          <a:bodyPr/>
          <a:lstStyle/>
          <a:p>
            <a:r>
              <a:rPr lang="en-US" dirty="0"/>
              <a:t>salaryball</a:t>
            </a:r>
          </a:p>
        </p:txBody>
      </p:sp>
      <p:sp>
        <p:nvSpPr>
          <p:cNvPr id="3" name="Subtitle 2">
            <a:extLst>
              <a:ext uri="{FF2B5EF4-FFF2-40B4-BE49-F238E27FC236}">
                <a16:creationId xmlns:a16="http://schemas.microsoft.com/office/drawing/2014/main" id="{849BCBED-7AB9-2C44-BAB2-E17ACB1EAC11}"/>
              </a:ext>
            </a:extLst>
          </p:cNvPr>
          <p:cNvSpPr>
            <a:spLocks noGrp="1"/>
          </p:cNvSpPr>
          <p:nvPr>
            <p:ph type="subTitle" idx="1"/>
          </p:nvPr>
        </p:nvSpPr>
        <p:spPr/>
        <p:txBody>
          <a:bodyPr/>
          <a:lstStyle/>
          <a:p>
            <a:r>
              <a:rPr lang="en-US" dirty="0"/>
              <a:t>Baseball player valuations have changed</a:t>
            </a:r>
          </a:p>
          <a:p>
            <a:r>
              <a:rPr lang="en-US" dirty="0"/>
              <a:t>Are their salaries following suit?</a:t>
            </a:r>
          </a:p>
        </p:txBody>
      </p:sp>
    </p:spTree>
    <p:extLst>
      <p:ext uri="{BB962C8B-B14F-4D97-AF65-F5344CB8AC3E}">
        <p14:creationId xmlns:p14="http://schemas.microsoft.com/office/powerpoint/2010/main" val="10769536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68263D-2BA3-BE43-809D-0E2FB2A63DC9}"/>
              </a:ext>
            </a:extLst>
          </p:cNvPr>
          <p:cNvSpPr>
            <a:spLocks noGrp="1"/>
          </p:cNvSpPr>
          <p:nvPr>
            <p:ph type="title"/>
          </p:nvPr>
        </p:nvSpPr>
        <p:spPr/>
        <p:txBody>
          <a:bodyPr/>
          <a:lstStyle/>
          <a:p>
            <a:r>
              <a:rPr lang="en-US" dirty="0"/>
              <a:t>Methods</a:t>
            </a:r>
          </a:p>
        </p:txBody>
      </p:sp>
      <p:sp>
        <p:nvSpPr>
          <p:cNvPr id="3" name="Content Placeholder 2">
            <a:extLst>
              <a:ext uri="{FF2B5EF4-FFF2-40B4-BE49-F238E27FC236}">
                <a16:creationId xmlns:a16="http://schemas.microsoft.com/office/drawing/2014/main" id="{5CB6926D-2C3C-0447-AD90-E6D5EE8D30A0}"/>
              </a:ext>
            </a:extLst>
          </p:cNvPr>
          <p:cNvSpPr>
            <a:spLocks noGrp="1"/>
          </p:cNvSpPr>
          <p:nvPr>
            <p:ph idx="1"/>
          </p:nvPr>
        </p:nvSpPr>
        <p:spPr>
          <a:xfrm>
            <a:off x="2231135" y="2503503"/>
            <a:ext cx="8510845" cy="4199137"/>
          </a:xfrm>
        </p:spPr>
        <p:txBody>
          <a:bodyPr>
            <a:noAutofit/>
          </a:bodyPr>
          <a:lstStyle/>
          <a:p>
            <a:r>
              <a:rPr lang="en-US" sz="2400" dirty="0"/>
              <a:t>Used R to subset, wrangle, and join datasets</a:t>
            </a:r>
          </a:p>
          <a:p>
            <a:pPr lvl="1"/>
            <a:r>
              <a:rPr lang="en-US" sz="2000" dirty="0"/>
              <a:t>Recoded variables to be consistent within datasets</a:t>
            </a:r>
          </a:p>
          <a:p>
            <a:pPr lvl="1"/>
            <a:r>
              <a:rPr lang="en-US" sz="2000" dirty="0"/>
              <a:t>Recoded variables to be categorical (for random forests)</a:t>
            </a:r>
          </a:p>
          <a:p>
            <a:pPr lvl="1"/>
            <a:r>
              <a:rPr lang="en-US" sz="2000" dirty="0"/>
              <a:t>Dropped unnecessary variables</a:t>
            </a:r>
          </a:p>
          <a:p>
            <a:pPr lvl="1"/>
            <a:r>
              <a:rPr lang="en-US" sz="2000" dirty="0"/>
              <a:t>Subset all datasets to only contain data for 1995-1999 &amp; 2015-2019</a:t>
            </a:r>
          </a:p>
          <a:p>
            <a:pPr lvl="1"/>
            <a:r>
              <a:rPr lang="en-US" sz="2000" dirty="0"/>
              <a:t>Created new datasets to run analyses on specific portions of the population (4+ WAR, specific ages etc.)</a:t>
            </a:r>
          </a:p>
          <a:p>
            <a:pPr lvl="1"/>
            <a:r>
              <a:rPr lang="en-US" sz="2000" dirty="0"/>
              <a:t>Joined Batting/</a:t>
            </a:r>
            <a:r>
              <a:rPr lang="en-US" sz="2000" dirty="0" err="1"/>
              <a:t>warBat</a:t>
            </a:r>
            <a:r>
              <a:rPr lang="en-US" sz="2000" dirty="0"/>
              <a:t>, Pitching/</a:t>
            </a:r>
            <a:r>
              <a:rPr lang="en-US" sz="2000" dirty="0" err="1"/>
              <a:t>warPitch</a:t>
            </a:r>
            <a:r>
              <a:rPr lang="en-US" sz="2000" dirty="0"/>
              <a:t>, Batting/Salaries, &amp; Pitching/Salaries</a:t>
            </a:r>
          </a:p>
        </p:txBody>
      </p:sp>
    </p:spTree>
    <p:extLst>
      <p:ext uri="{BB962C8B-B14F-4D97-AF65-F5344CB8AC3E}">
        <p14:creationId xmlns:p14="http://schemas.microsoft.com/office/powerpoint/2010/main" val="39813129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68263D-2BA3-BE43-809D-0E2FB2A63DC9}"/>
              </a:ext>
            </a:extLst>
          </p:cNvPr>
          <p:cNvSpPr>
            <a:spLocks noGrp="1"/>
          </p:cNvSpPr>
          <p:nvPr>
            <p:ph type="title"/>
          </p:nvPr>
        </p:nvSpPr>
        <p:spPr/>
        <p:txBody>
          <a:bodyPr/>
          <a:lstStyle/>
          <a:p>
            <a:r>
              <a:rPr lang="en-US" dirty="0"/>
              <a:t>Methods</a:t>
            </a:r>
          </a:p>
        </p:txBody>
      </p:sp>
      <p:sp>
        <p:nvSpPr>
          <p:cNvPr id="3" name="Content Placeholder 2">
            <a:extLst>
              <a:ext uri="{FF2B5EF4-FFF2-40B4-BE49-F238E27FC236}">
                <a16:creationId xmlns:a16="http://schemas.microsoft.com/office/drawing/2014/main" id="{5CB6926D-2C3C-0447-AD90-E6D5EE8D30A0}"/>
              </a:ext>
            </a:extLst>
          </p:cNvPr>
          <p:cNvSpPr>
            <a:spLocks noGrp="1"/>
          </p:cNvSpPr>
          <p:nvPr>
            <p:ph idx="1"/>
          </p:nvPr>
        </p:nvSpPr>
        <p:spPr>
          <a:xfrm>
            <a:off x="2231135" y="2503503"/>
            <a:ext cx="8510845" cy="4199137"/>
          </a:xfrm>
        </p:spPr>
        <p:txBody>
          <a:bodyPr>
            <a:normAutofit/>
          </a:bodyPr>
          <a:lstStyle/>
          <a:p>
            <a:pPr>
              <a:lnSpc>
                <a:spcPct val="150000"/>
              </a:lnSpc>
            </a:pPr>
            <a:r>
              <a:rPr lang="en-US" sz="2400" dirty="0"/>
              <a:t>Ran linear regression &amp; ANOVAs in R</a:t>
            </a:r>
          </a:p>
          <a:p>
            <a:pPr lvl="1">
              <a:lnSpc>
                <a:spcPct val="150000"/>
              </a:lnSpc>
            </a:pPr>
            <a:r>
              <a:rPr lang="en-US" sz="2000" dirty="0"/>
              <a:t>For important variables such as salary, WAR, age, plate appearances, innings pitched, etc.</a:t>
            </a:r>
          </a:p>
          <a:p>
            <a:pPr>
              <a:lnSpc>
                <a:spcPct val="150000"/>
              </a:lnSpc>
            </a:pPr>
            <a:r>
              <a:rPr lang="en-US" sz="2400" dirty="0"/>
              <a:t>Ran random forests and created correlation matrices in Python</a:t>
            </a:r>
          </a:p>
          <a:p>
            <a:pPr>
              <a:lnSpc>
                <a:spcPct val="150000"/>
              </a:lnSpc>
            </a:pPr>
            <a:r>
              <a:rPr lang="en-US" sz="2400" dirty="0"/>
              <a:t>Created visualizations in Tableau</a:t>
            </a:r>
          </a:p>
        </p:txBody>
      </p:sp>
    </p:spTree>
    <p:extLst>
      <p:ext uri="{BB962C8B-B14F-4D97-AF65-F5344CB8AC3E}">
        <p14:creationId xmlns:p14="http://schemas.microsoft.com/office/powerpoint/2010/main" val="39478772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20D1FB-C614-0844-B53E-8190EACCF69C}"/>
              </a:ext>
            </a:extLst>
          </p:cNvPr>
          <p:cNvSpPr>
            <a:spLocks noGrp="1"/>
          </p:cNvSpPr>
          <p:nvPr>
            <p:ph type="title"/>
          </p:nvPr>
        </p:nvSpPr>
        <p:spPr/>
        <p:txBody>
          <a:bodyPr/>
          <a:lstStyle/>
          <a:p>
            <a:r>
              <a:rPr lang="en-US" dirty="0"/>
              <a:t>Results</a:t>
            </a:r>
          </a:p>
        </p:txBody>
      </p:sp>
      <p:sp>
        <p:nvSpPr>
          <p:cNvPr id="3" name="Text Placeholder 2">
            <a:extLst>
              <a:ext uri="{FF2B5EF4-FFF2-40B4-BE49-F238E27FC236}">
                <a16:creationId xmlns:a16="http://schemas.microsoft.com/office/drawing/2014/main" id="{9BCEFA49-DDAD-B047-A8DF-3B0F74CCB27F}"/>
              </a:ext>
            </a:extLst>
          </p:cNvPr>
          <p:cNvSpPr>
            <a:spLocks noGrp="1"/>
          </p:cNvSpPr>
          <p:nvPr>
            <p:ph type="body" idx="1"/>
          </p:nvPr>
        </p:nvSpPr>
        <p:spPr/>
        <p:txBody>
          <a:bodyPr/>
          <a:lstStyle/>
          <a:p>
            <a:r>
              <a:rPr lang="en-US" dirty="0"/>
              <a:t>Here’s what we found…</a:t>
            </a:r>
          </a:p>
        </p:txBody>
      </p:sp>
    </p:spTree>
    <p:extLst>
      <p:ext uri="{BB962C8B-B14F-4D97-AF65-F5344CB8AC3E}">
        <p14:creationId xmlns:p14="http://schemas.microsoft.com/office/powerpoint/2010/main" val="2471044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5F5F4"/>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7FA562C-AED3-5E43-92C1-E164D4E6573A}"/>
              </a:ext>
            </a:extLst>
          </p:cNvPr>
          <p:cNvPicPr>
            <a:picLocks noChangeAspect="1"/>
          </p:cNvPicPr>
          <p:nvPr/>
        </p:nvPicPr>
        <p:blipFill>
          <a:blip r:embed="rId2"/>
          <a:stretch>
            <a:fillRect/>
          </a:stretch>
        </p:blipFill>
        <p:spPr>
          <a:xfrm>
            <a:off x="871421" y="725413"/>
            <a:ext cx="10135480" cy="6132587"/>
          </a:xfrm>
          <a:prstGeom prst="rect">
            <a:avLst/>
          </a:prstGeom>
        </p:spPr>
      </p:pic>
      <p:sp>
        <p:nvSpPr>
          <p:cNvPr id="3" name="TextBox 2">
            <a:extLst>
              <a:ext uri="{FF2B5EF4-FFF2-40B4-BE49-F238E27FC236}">
                <a16:creationId xmlns:a16="http://schemas.microsoft.com/office/drawing/2014/main" id="{BDF4AF0B-FD92-404E-ABE1-0F95E3315F99}"/>
              </a:ext>
            </a:extLst>
          </p:cNvPr>
          <p:cNvSpPr txBox="1"/>
          <p:nvPr/>
        </p:nvSpPr>
        <p:spPr>
          <a:xfrm>
            <a:off x="871421" y="356081"/>
            <a:ext cx="5939161" cy="369332"/>
          </a:xfrm>
          <a:prstGeom prst="rect">
            <a:avLst/>
          </a:prstGeom>
          <a:noFill/>
        </p:spPr>
        <p:txBody>
          <a:bodyPr wrap="square" rtlCol="0">
            <a:spAutoFit/>
          </a:bodyPr>
          <a:lstStyle/>
          <a:p>
            <a:r>
              <a:rPr lang="en-US" dirty="0"/>
              <a:t>Notice drastic increase starting approximately 1990</a:t>
            </a:r>
          </a:p>
        </p:txBody>
      </p:sp>
    </p:spTree>
    <p:extLst>
      <p:ext uri="{BB962C8B-B14F-4D97-AF65-F5344CB8AC3E}">
        <p14:creationId xmlns:p14="http://schemas.microsoft.com/office/powerpoint/2010/main" val="39454806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rotWithShape="1">
          <a:blip r:embed="rId2">
            <a:extLst>
              <a:ext uri="{28A0092B-C50C-407E-A947-70E740481C1C}">
                <a14:useLocalDpi xmlns:a14="http://schemas.microsoft.com/office/drawing/2010/main" val="0"/>
              </a:ext>
            </a:extLst>
          </a:blip>
          <a:srcRect b="3414"/>
          <a:stretch/>
        </p:blipFill>
        <p:spPr>
          <a:xfrm>
            <a:off x="1155550" y="893264"/>
            <a:ext cx="9880899" cy="5964736"/>
          </a:xfrm>
        </p:spPr>
      </p:pic>
      <p:sp>
        <p:nvSpPr>
          <p:cNvPr id="4" name="TextBox 3">
            <a:extLst>
              <a:ext uri="{FF2B5EF4-FFF2-40B4-BE49-F238E27FC236}">
                <a16:creationId xmlns:a16="http://schemas.microsoft.com/office/drawing/2014/main" id="{B0B6AEF8-2343-D347-A904-9F712AA69D1E}"/>
              </a:ext>
            </a:extLst>
          </p:cNvPr>
          <p:cNvSpPr txBox="1"/>
          <p:nvPr/>
        </p:nvSpPr>
        <p:spPr>
          <a:xfrm>
            <a:off x="1155550" y="523932"/>
            <a:ext cx="5193437" cy="369332"/>
          </a:xfrm>
          <a:prstGeom prst="rect">
            <a:avLst/>
          </a:prstGeom>
          <a:noFill/>
        </p:spPr>
        <p:txBody>
          <a:bodyPr wrap="square" rtlCol="0">
            <a:spAutoFit/>
          </a:bodyPr>
          <a:lstStyle/>
          <a:p>
            <a:r>
              <a:rPr lang="en-US" dirty="0"/>
              <a:t>The Yankees spend more than any other team</a:t>
            </a:r>
          </a:p>
        </p:txBody>
      </p:sp>
    </p:spTree>
    <p:extLst>
      <p:ext uri="{BB962C8B-B14F-4D97-AF65-F5344CB8AC3E}">
        <p14:creationId xmlns:p14="http://schemas.microsoft.com/office/powerpoint/2010/main" val="22985569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5F5F4"/>
        </a:solidFill>
        <a:effectLst/>
      </p:bgPr>
    </p:bg>
    <p:spTree>
      <p:nvGrpSpPr>
        <p:cNvPr id="1" name=""/>
        <p:cNvGrpSpPr/>
        <p:nvPr/>
      </p:nvGrpSpPr>
      <p:grpSpPr>
        <a:xfrm>
          <a:off x="0" y="0"/>
          <a:ext cx="0" cy="0"/>
          <a:chOff x="0" y="0"/>
          <a:chExt cx="0" cy="0"/>
        </a:xfrm>
      </p:grpSpPr>
      <p:pic>
        <p:nvPicPr>
          <p:cNvPr id="4" name="Content Placeholder 4">
            <a:extLst>
              <a:ext uri="{FF2B5EF4-FFF2-40B4-BE49-F238E27FC236}">
                <a16:creationId xmlns:a16="http://schemas.microsoft.com/office/drawing/2014/main" id="{92B8CA95-28E6-C249-A1D3-32A57AF83D8F}"/>
              </a:ext>
            </a:extLst>
          </p:cNvPr>
          <p:cNvPicPr>
            <a:picLocks noChangeAspect="1"/>
          </p:cNvPicPr>
          <p:nvPr/>
        </p:nvPicPr>
        <p:blipFill>
          <a:blip r:embed="rId2"/>
          <a:stretch>
            <a:fillRect/>
          </a:stretch>
        </p:blipFill>
        <p:spPr>
          <a:xfrm>
            <a:off x="985421" y="749669"/>
            <a:ext cx="10095390" cy="6108331"/>
          </a:xfrm>
          <a:prstGeom prst="rect">
            <a:avLst/>
          </a:prstGeom>
        </p:spPr>
      </p:pic>
      <p:sp>
        <p:nvSpPr>
          <p:cNvPr id="3" name="TextBox 2">
            <a:extLst>
              <a:ext uri="{FF2B5EF4-FFF2-40B4-BE49-F238E27FC236}">
                <a16:creationId xmlns:a16="http://schemas.microsoft.com/office/drawing/2014/main" id="{2F5C68F2-F8F5-EA4B-8635-8CAF4EABE51C}"/>
              </a:ext>
            </a:extLst>
          </p:cNvPr>
          <p:cNvSpPr txBox="1"/>
          <p:nvPr/>
        </p:nvSpPr>
        <p:spPr>
          <a:xfrm>
            <a:off x="985421" y="380337"/>
            <a:ext cx="6862439" cy="369332"/>
          </a:xfrm>
          <a:prstGeom prst="rect">
            <a:avLst/>
          </a:prstGeom>
          <a:noFill/>
        </p:spPr>
        <p:txBody>
          <a:bodyPr wrap="square" rtlCol="0">
            <a:spAutoFit/>
          </a:bodyPr>
          <a:lstStyle/>
          <a:p>
            <a:r>
              <a:rPr lang="en-US" dirty="0"/>
              <a:t>Same phenomenon visible here, as drastic uptick begins ~1990</a:t>
            </a:r>
          </a:p>
        </p:txBody>
      </p:sp>
    </p:spTree>
    <p:extLst>
      <p:ext uri="{BB962C8B-B14F-4D97-AF65-F5344CB8AC3E}">
        <p14:creationId xmlns:p14="http://schemas.microsoft.com/office/powerpoint/2010/main" val="10374592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95EF14A-7D92-FC47-BE5D-91640AFE9E34}"/>
              </a:ext>
            </a:extLst>
          </p:cNvPr>
          <p:cNvPicPr>
            <a:picLocks noChangeAspect="1"/>
          </p:cNvPicPr>
          <p:nvPr/>
        </p:nvPicPr>
        <p:blipFill>
          <a:blip r:embed="rId2"/>
          <a:stretch>
            <a:fillRect/>
          </a:stretch>
        </p:blipFill>
        <p:spPr>
          <a:xfrm>
            <a:off x="0" y="225959"/>
            <a:ext cx="12192000" cy="6858000"/>
          </a:xfrm>
          <a:prstGeom prst="rect">
            <a:avLst/>
          </a:prstGeom>
        </p:spPr>
      </p:pic>
      <p:pic>
        <p:nvPicPr>
          <p:cNvPr id="5" name="Picture 4">
            <a:extLst>
              <a:ext uri="{FF2B5EF4-FFF2-40B4-BE49-F238E27FC236}">
                <a16:creationId xmlns:a16="http://schemas.microsoft.com/office/drawing/2014/main" id="{703D68DA-8CFE-D845-8D36-FBFF363FDA7D}"/>
              </a:ext>
            </a:extLst>
          </p:cNvPr>
          <p:cNvPicPr>
            <a:picLocks noChangeAspect="1"/>
          </p:cNvPicPr>
          <p:nvPr/>
        </p:nvPicPr>
        <p:blipFill>
          <a:blip r:embed="rId3"/>
          <a:stretch>
            <a:fillRect/>
          </a:stretch>
        </p:blipFill>
        <p:spPr>
          <a:xfrm>
            <a:off x="4371703" y="1559992"/>
            <a:ext cx="7376357" cy="4573341"/>
          </a:xfrm>
          <a:prstGeom prst="rect">
            <a:avLst/>
          </a:prstGeom>
        </p:spPr>
      </p:pic>
      <p:sp>
        <p:nvSpPr>
          <p:cNvPr id="6" name="TextBox 5">
            <a:extLst>
              <a:ext uri="{FF2B5EF4-FFF2-40B4-BE49-F238E27FC236}">
                <a16:creationId xmlns:a16="http://schemas.microsoft.com/office/drawing/2014/main" id="{F3DA9D4B-0890-114D-BF21-3C80CBBAAEF1}"/>
              </a:ext>
            </a:extLst>
          </p:cNvPr>
          <p:cNvSpPr txBox="1"/>
          <p:nvPr/>
        </p:nvSpPr>
        <p:spPr>
          <a:xfrm>
            <a:off x="4488871" y="1159882"/>
            <a:ext cx="5534891" cy="400110"/>
          </a:xfrm>
          <a:prstGeom prst="rect">
            <a:avLst/>
          </a:prstGeom>
          <a:noFill/>
        </p:spPr>
        <p:txBody>
          <a:bodyPr wrap="square" rtlCol="0">
            <a:spAutoFit/>
          </a:bodyPr>
          <a:lstStyle/>
          <a:p>
            <a:r>
              <a:rPr lang="en-US" sz="2000" dirty="0"/>
              <a:t>Average Salary vs.  Inflation-Adjusted Average Salary</a:t>
            </a:r>
          </a:p>
        </p:txBody>
      </p:sp>
      <p:sp>
        <p:nvSpPr>
          <p:cNvPr id="3" name="TextBox 2"/>
          <p:cNvSpPr txBox="1"/>
          <p:nvPr/>
        </p:nvSpPr>
        <p:spPr>
          <a:xfrm>
            <a:off x="561108" y="1061285"/>
            <a:ext cx="3366655" cy="5570756"/>
          </a:xfrm>
          <a:prstGeom prst="rect">
            <a:avLst/>
          </a:prstGeom>
          <a:noFill/>
        </p:spPr>
        <p:txBody>
          <a:bodyPr wrap="square" rtlCol="0">
            <a:spAutoFit/>
          </a:bodyPr>
          <a:lstStyle/>
          <a:p>
            <a:r>
              <a:rPr lang="en-US" sz="2000" dirty="0"/>
              <a:t>Player Salaries are increasing over time at a rate much higher than inflation can explain by itself</a:t>
            </a:r>
          </a:p>
          <a:p>
            <a:endParaRPr lang="en-US" sz="2000" dirty="0"/>
          </a:p>
          <a:p>
            <a:r>
              <a:rPr lang="en-US" sz="2000" dirty="0"/>
              <a:t>There is a significant difference year to year in salaries both in the 90s and the modern era</a:t>
            </a:r>
          </a:p>
          <a:p>
            <a:endParaRPr lang="en-US" dirty="0"/>
          </a:p>
          <a:p>
            <a:endParaRPr lang="en-US" dirty="0"/>
          </a:p>
          <a:p>
            <a:endParaRPr lang="en-US" dirty="0"/>
          </a:p>
          <a:p>
            <a:endParaRPr lang="en-US" dirty="0"/>
          </a:p>
          <a:p>
            <a:endParaRPr lang="en-US" dirty="0"/>
          </a:p>
          <a:p>
            <a:endParaRPr lang="en-US" dirty="0"/>
          </a:p>
          <a:p>
            <a:endParaRPr lang="en-US" dirty="0"/>
          </a:p>
          <a:p>
            <a:r>
              <a:rPr lang="en-US" sz="1400" dirty="0"/>
              <a:t>1995-2000</a:t>
            </a:r>
          </a:p>
          <a:p>
            <a:r>
              <a:rPr lang="en-US" sz="1400" dirty="0"/>
              <a:t>P-value = 1.1e-12</a:t>
            </a:r>
          </a:p>
          <a:p>
            <a:endParaRPr lang="en-US" sz="1400" dirty="0"/>
          </a:p>
          <a:p>
            <a:r>
              <a:rPr lang="en-US" sz="1400" dirty="0"/>
              <a:t>2015-2019</a:t>
            </a:r>
          </a:p>
          <a:p>
            <a:r>
              <a:rPr lang="en-US" sz="1400" dirty="0"/>
              <a:t>P-value = 3.383-09</a:t>
            </a:r>
          </a:p>
        </p:txBody>
      </p:sp>
    </p:spTree>
    <p:extLst>
      <p:ext uri="{BB962C8B-B14F-4D97-AF65-F5344CB8AC3E}">
        <p14:creationId xmlns:p14="http://schemas.microsoft.com/office/powerpoint/2010/main" val="8827299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312899A-15EA-A844-9E61-9120F6B9C2B1}"/>
              </a:ext>
            </a:extLst>
          </p:cNvPr>
          <p:cNvSpPr>
            <a:spLocks noGrp="1"/>
          </p:cNvSpPr>
          <p:nvPr>
            <p:ph type="title"/>
          </p:nvPr>
        </p:nvSpPr>
        <p:spPr/>
        <p:txBody>
          <a:bodyPr/>
          <a:lstStyle/>
          <a:p>
            <a:r>
              <a:rPr lang="en-US" dirty="0"/>
              <a:t>The eve of WAR</a:t>
            </a:r>
          </a:p>
        </p:txBody>
      </p:sp>
      <p:sp>
        <p:nvSpPr>
          <p:cNvPr id="5" name="Content Placeholder 4">
            <a:extLst>
              <a:ext uri="{FF2B5EF4-FFF2-40B4-BE49-F238E27FC236}">
                <a16:creationId xmlns:a16="http://schemas.microsoft.com/office/drawing/2014/main" id="{16363D83-E494-D246-A6A8-19A91DE6CDE8}"/>
              </a:ext>
            </a:extLst>
          </p:cNvPr>
          <p:cNvSpPr>
            <a:spLocks noGrp="1"/>
          </p:cNvSpPr>
          <p:nvPr>
            <p:ph idx="1"/>
          </p:nvPr>
        </p:nvSpPr>
        <p:spPr>
          <a:xfrm>
            <a:off x="2231136" y="2638044"/>
            <a:ext cx="7729728" cy="3895921"/>
          </a:xfrm>
        </p:spPr>
        <p:txBody>
          <a:bodyPr>
            <a:normAutofit/>
          </a:bodyPr>
          <a:lstStyle/>
          <a:p>
            <a:r>
              <a:rPr lang="en-US" sz="2400" dirty="0"/>
              <a:t>Wins Above Replacement</a:t>
            </a:r>
          </a:p>
          <a:p>
            <a:pPr lvl="1"/>
            <a:r>
              <a:rPr lang="en-US" sz="2000" dirty="0"/>
              <a:t>A metric used to measure the overall contribution which a player provides to his team</a:t>
            </a:r>
          </a:p>
          <a:p>
            <a:r>
              <a:rPr lang="en-US" sz="2400" dirty="0"/>
              <a:t>A product of the sabermetric revolution</a:t>
            </a:r>
          </a:p>
          <a:p>
            <a:pPr lvl="1"/>
            <a:r>
              <a:rPr lang="en-US" sz="2000" dirty="0"/>
              <a:t>It should better correlate with salary now than it did in the 90s</a:t>
            </a:r>
          </a:p>
          <a:p>
            <a:pPr lvl="1"/>
            <a:r>
              <a:rPr lang="en-US" sz="2000" dirty="0"/>
              <a:t>Instead, the correlation was lower for modern day salaries</a:t>
            </a:r>
          </a:p>
          <a:p>
            <a:r>
              <a:rPr lang="en-US" sz="2400" dirty="0"/>
              <a:t>WAR is a complex metric with many different components, so maybe actual correlation is simply lost in the intricacy?</a:t>
            </a:r>
          </a:p>
          <a:p>
            <a:pPr lvl="1"/>
            <a:r>
              <a:rPr lang="en-US" sz="2000" dirty="0"/>
              <a:t>No significant finding for other advanced metrics</a:t>
            </a:r>
          </a:p>
        </p:txBody>
      </p:sp>
    </p:spTree>
    <p:extLst>
      <p:ext uri="{BB962C8B-B14F-4D97-AF65-F5344CB8AC3E}">
        <p14:creationId xmlns:p14="http://schemas.microsoft.com/office/powerpoint/2010/main" val="4986897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5F5F4"/>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222AB3C-CBD5-4A46-BCE4-657A954DECB0}"/>
              </a:ext>
            </a:extLst>
          </p:cNvPr>
          <p:cNvPicPr>
            <a:picLocks noChangeAspect="1"/>
          </p:cNvPicPr>
          <p:nvPr/>
        </p:nvPicPr>
        <p:blipFill>
          <a:blip r:embed="rId2"/>
          <a:stretch>
            <a:fillRect/>
          </a:stretch>
        </p:blipFill>
        <p:spPr>
          <a:xfrm>
            <a:off x="428806" y="0"/>
            <a:ext cx="11334388" cy="6858000"/>
          </a:xfrm>
          <a:prstGeom prst="rect">
            <a:avLst/>
          </a:prstGeom>
        </p:spPr>
      </p:pic>
    </p:spTree>
    <p:extLst>
      <p:ext uri="{BB962C8B-B14F-4D97-AF65-F5344CB8AC3E}">
        <p14:creationId xmlns:p14="http://schemas.microsoft.com/office/powerpoint/2010/main" val="2471194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5F5F4"/>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C4AA9-1388-594F-AC8E-60CF8D708830}"/>
              </a:ext>
            </a:extLst>
          </p:cNvPr>
          <p:cNvPicPr>
            <a:picLocks noChangeAspect="1"/>
          </p:cNvPicPr>
          <p:nvPr/>
        </p:nvPicPr>
        <p:blipFill>
          <a:blip r:embed="rId2"/>
          <a:stretch>
            <a:fillRect/>
          </a:stretch>
        </p:blipFill>
        <p:spPr>
          <a:xfrm>
            <a:off x="428806" y="0"/>
            <a:ext cx="11334388" cy="6858000"/>
          </a:xfrm>
          <a:prstGeom prst="rect">
            <a:avLst/>
          </a:prstGeom>
        </p:spPr>
      </p:pic>
    </p:spTree>
    <p:extLst>
      <p:ext uri="{BB962C8B-B14F-4D97-AF65-F5344CB8AC3E}">
        <p14:creationId xmlns:p14="http://schemas.microsoft.com/office/powerpoint/2010/main" val="26567646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0EB629-DAF3-584C-96DB-987C42C72DF3}"/>
              </a:ext>
            </a:extLst>
          </p:cNvPr>
          <p:cNvSpPr>
            <a:spLocks noGrp="1"/>
          </p:cNvSpPr>
          <p:nvPr>
            <p:ph type="title"/>
          </p:nvPr>
        </p:nvSpPr>
        <p:spPr/>
        <p:txBody>
          <a:bodyPr/>
          <a:lstStyle/>
          <a:p>
            <a:r>
              <a:rPr lang="en-US" dirty="0"/>
              <a:t>Alex’s Background</a:t>
            </a:r>
          </a:p>
        </p:txBody>
      </p:sp>
      <p:sp>
        <p:nvSpPr>
          <p:cNvPr id="3" name="Content Placeholder 2">
            <a:extLst>
              <a:ext uri="{FF2B5EF4-FFF2-40B4-BE49-F238E27FC236}">
                <a16:creationId xmlns:a16="http://schemas.microsoft.com/office/drawing/2014/main" id="{F0F11BA4-982B-0345-99F6-EFEC1C7B6625}"/>
              </a:ext>
            </a:extLst>
          </p:cNvPr>
          <p:cNvSpPr>
            <a:spLocks noGrp="1"/>
          </p:cNvSpPr>
          <p:nvPr>
            <p:ph idx="1"/>
          </p:nvPr>
        </p:nvSpPr>
        <p:spPr>
          <a:xfrm>
            <a:off x="2231136" y="2638044"/>
            <a:ext cx="7729728" cy="3594080"/>
          </a:xfrm>
        </p:spPr>
        <p:txBody>
          <a:bodyPr>
            <a:normAutofit/>
          </a:bodyPr>
          <a:lstStyle/>
          <a:p>
            <a:r>
              <a:rPr lang="en-US" sz="2400" dirty="0"/>
              <a:t>Master’s degree in Business Administration</a:t>
            </a:r>
          </a:p>
          <a:p>
            <a:r>
              <a:rPr lang="en-US" sz="2400" dirty="0"/>
              <a:t>Introduced to data science through a business analytics class</a:t>
            </a:r>
          </a:p>
          <a:p>
            <a:pPr lvl="1"/>
            <a:r>
              <a:rPr lang="en-US" sz="2000" dirty="0"/>
              <a:t>And advanced analysis of baseball</a:t>
            </a:r>
          </a:p>
          <a:p>
            <a:r>
              <a:rPr lang="en-US" sz="2400" dirty="0"/>
              <a:t>I’m passionate about data science because it feeds my curiosity and need to know “why?” I’m also fascinated by how understanding at this level can help dictate the direction of society as a whole</a:t>
            </a:r>
          </a:p>
        </p:txBody>
      </p:sp>
    </p:spTree>
    <p:extLst>
      <p:ext uri="{BB962C8B-B14F-4D97-AF65-F5344CB8AC3E}">
        <p14:creationId xmlns:p14="http://schemas.microsoft.com/office/powerpoint/2010/main" val="37188812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1567F24-E4E7-764D-B2F1-2E631ED474C9}"/>
              </a:ext>
            </a:extLst>
          </p:cNvPr>
          <p:cNvPicPr>
            <a:picLocks noChangeAspect="1"/>
          </p:cNvPicPr>
          <p:nvPr/>
        </p:nvPicPr>
        <p:blipFill>
          <a:blip r:embed="rId2"/>
          <a:stretch>
            <a:fillRect/>
          </a:stretch>
        </p:blipFill>
        <p:spPr>
          <a:xfrm>
            <a:off x="991339" y="691665"/>
            <a:ext cx="10209321" cy="6166335"/>
          </a:xfrm>
          <a:prstGeom prst="rect">
            <a:avLst/>
          </a:prstGeom>
        </p:spPr>
      </p:pic>
      <p:sp>
        <p:nvSpPr>
          <p:cNvPr id="8" name="TextBox 7">
            <a:extLst>
              <a:ext uri="{FF2B5EF4-FFF2-40B4-BE49-F238E27FC236}">
                <a16:creationId xmlns:a16="http://schemas.microsoft.com/office/drawing/2014/main" id="{C40D5EF5-2D30-4043-895F-F1CFE1A17C45}"/>
              </a:ext>
            </a:extLst>
          </p:cNvPr>
          <p:cNvSpPr txBox="1"/>
          <p:nvPr/>
        </p:nvSpPr>
        <p:spPr>
          <a:xfrm>
            <a:off x="991339" y="322333"/>
            <a:ext cx="6862439" cy="369332"/>
          </a:xfrm>
          <a:prstGeom prst="rect">
            <a:avLst/>
          </a:prstGeom>
          <a:noFill/>
        </p:spPr>
        <p:txBody>
          <a:bodyPr wrap="square" rtlCol="0">
            <a:spAutoFit/>
          </a:bodyPr>
          <a:lstStyle/>
          <a:p>
            <a:r>
              <a:rPr lang="en-US" dirty="0"/>
              <a:t>Not much correlation between salary and WAR</a:t>
            </a:r>
          </a:p>
        </p:txBody>
      </p:sp>
    </p:spTree>
    <p:extLst>
      <p:ext uri="{BB962C8B-B14F-4D97-AF65-F5344CB8AC3E}">
        <p14:creationId xmlns:p14="http://schemas.microsoft.com/office/powerpoint/2010/main" val="22891642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312899A-15EA-A844-9E61-9120F6B9C2B1}"/>
              </a:ext>
            </a:extLst>
          </p:cNvPr>
          <p:cNvSpPr>
            <a:spLocks noGrp="1"/>
          </p:cNvSpPr>
          <p:nvPr>
            <p:ph type="title"/>
          </p:nvPr>
        </p:nvSpPr>
        <p:spPr/>
        <p:txBody>
          <a:bodyPr/>
          <a:lstStyle/>
          <a:p>
            <a:r>
              <a:rPr lang="en-US" dirty="0"/>
              <a:t>WAR: What is it good for?</a:t>
            </a:r>
          </a:p>
        </p:txBody>
      </p:sp>
      <p:sp>
        <p:nvSpPr>
          <p:cNvPr id="5" name="Content Placeholder 4">
            <a:extLst>
              <a:ext uri="{FF2B5EF4-FFF2-40B4-BE49-F238E27FC236}">
                <a16:creationId xmlns:a16="http://schemas.microsoft.com/office/drawing/2014/main" id="{16363D83-E494-D246-A6A8-19A91DE6CDE8}"/>
              </a:ext>
            </a:extLst>
          </p:cNvPr>
          <p:cNvSpPr>
            <a:spLocks noGrp="1"/>
          </p:cNvSpPr>
          <p:nvPr>
            <p:ph idx="1"/>
          </p:nvPr>
        </p:nvSpPr>
        <p:spPr>
          <a:xfrm>
            <a:off x="2231136" y="2638044"/>
            <a:ext cx="7729728" cy="3895921"/>
          </a:xfrm>
        </p:spPr>
        <p:txBody>
          <a:bodyPr>
            <a:normAutofit lnSpcReduction="10000"/>
          </a:bodyPr>
          <a:lstStyle/>
          <a:p>
            <a:pPr lvl="0">
              <a:lnSpc>
                <a:spcPct val="150000"/>
              </a:lnSpc>
            </a:pPr>
            <a:r>
              <a:rPr lang="en-US" sz="2400" dirty="0"/>
              <a:t>This made us question how prevalent these concepts actually are in baseball today</a:t>
            </a:r>
          </a:p>
          <a:p>
            <a:pPr lvl="0">
              <a:lnSpc>
                <a:spcPct val="150000"/>
              </a:lnSpc>
            </a:pPr>
            <a:r>
              <a:rPr lang="en-US" sz="2400" dirty="0"/>
              <a:t>Created linear regression models to determine the relationship between WAR and both plate appearances (for batters) and innings pitched (for pitchers)</a:t>
            </a:r>
          </a:p>
          <a:p>
            <a:pPr lvl="2">
              <a:lnSpc>
                <a:spcPct val="150000"/>
              </a:lnSpc>
            </a:pPr>
            <a:r>
              <a:rPr lang="en-US" sz="2000" dirty="0"/>
              <a:t>WAR was a very significant factor for both, but not much change between the 90s and modern day</a:t>
            </a:r>
          </a:p>
        </p:txBody>
      </p:sp>
    </p:spTree>
    <p:extLst>
      <p:ext uri="{BB962C8B-B14F-4D97-AF65-F5344CB8AC3E}">
        <p14:creationId xmlns:p14="http://schemas.microsoft.com/office/powerpoint/2010/main" val="3264452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D32F6B3-0FB3-EC4E-95D2-3DB39E81920F}"/>
              </a:ext>
            </a:extLst>
          </p:cNvPr>
          <p:cNvPicPr>
            <a:picLocks noChangeAspect="1"/>
          </p:cNvPicPr>
          <p:nvPr/>
        </p:nvPicPr>
        <p:blipFill>
          <a:blip r:embed="rId2"/>
          <a:stretch>
            <a:fillRect/>
          </a:stretch>
        </p:blipFill>
        <p:spPr>
          <a:xfrm>
            <a:off x="876363" y="1835150"/>
            <a:ext cx="4864100" cy="3187700"/>
          </a:xfrm>
          <a:prstGeom prst="rect">
            <a:avLst/>
          </a:prstGeom>
        </p:spPr>
      </p:pic>
      <p:pic>
        <p:nvPicPr>
          <p:cNvPr id="7" name="Picture 6">
            <a:extLst>
              <a:ext uri="{FF2B5EF4-FFF2-40B4-BE49-F238E27FC236}">
                <a16:creationId xmlns:a16="http://schemas.microsoft.com/office/drawing/2014/main" id="{AA6BB59F-1F42-8542-9082-C0FA1024B6A9}"/>
              </a:ext>
            </a:extLst>
          </p:cNvPr>
          <p:cNvPicPr>
            <a:picLocks noChangeAspect="1"/>
          </p:cNvPicPr>
          <p:nvPr/>
        </p:nvPicPr>
        <p:blipFill>
          <a:blip r:embed="rId3"/>
          <a:stretch>
            <a:fillRect/>
          </a:stretch>
        </p:blipFill>
        <p:spPr>
          <a:xfrm>
            <a:off x="6451539" y="1835150"/>
            <a:ext cx="4864100" cy="3187700"/>
          </a:xfrm>
          <a:prstGeom prst="rect">
            <a:avLst/>
          </a:prstGeom>
        </p:spPr>
      </p:pic>
      <p:sp>
        <p:nvSpPr>
          <p:cNvPr id="8" name="TextBox 7">
            <a:extLst>
              <a:ext uri="{FF2B5EF4-FFF2-40B4-BE49-F238E27FC236}">
                <a16:creationId xmlns:a16="http://schemas.microsoft.com/office/drawing/2014/main" id="{291DCEFF-2112-B240-BB29-F839BF2CC16B}"/>
              </a:ext>
            </a:extLst>
          </p:cNvPr>
          <p:cNvSpPr txBox="1"/>
          <p:nvPr/>
        </p:nvSpPr>
        <p:spPr>
          <a:xfrm>
            <a:off x="2695853" y="1358283"/>
            <a:ext cx="1225119" cy="369332"/>
          </a:xfrm>
          <a:prstGeom prst="rect">
            <a:avLst/>
          </a:prstGeom>
          <a:noFill/>
        </p:spPr>
        <p:txBody>
          <a:bodyPr wrap="square" rtlCol="0">
            <a:spAutoFit/>
          </a:bodyPr>
          <a:lstStyle/>
          <a:p>
            <a:r>
              <a:rPr lang="en-US" dirty="0"/>
              <a:t>1995-1999</a:t>
            </a:r>
          </a:p>
        </p:txBody>
      </p:sp>
      <p:sp>
        <p:nvSpPr>
          <p:cNvPr id="9" name="TextBox 8">
            <a:extLst>
              <a:ext uri="{FF2B5EF4-FFF2-40B4-BE49-F238E27FC236}">
                <a16:creationId xmlns:a16="http://schemas.microsoft.com/office/drawing/2014/main" id="{5AD7C97D-8CB2-6443-A3EB-2127657D35F0}"/>
              </a:ext>
            </a:extLst>
          </p:cNvPr>
          <p:cNvSpPr txBox="1"/>
          <p:nvPr/>
        </p:nvSpPr>
        <p:spPr>
          <a:xfrm>
            <a:off x="8271028" y="1358283"/>
            <a:ext cx="1225119" cy="369332"/>
          </a:xfrm>
          <a:prstGeom prst="rect">
            <a:avLst/>
          </a:prstGeom>
          <a:noFill/>
        </p:spPr>
        <p:txBody>
          <a:bodyPr wrap="square" rtlCol="0">
            <a:spAutoFit/>
          </a:bodyPr>
          <a:lstStyle/>
          <a:p>
            <a:r>
              <a:rPr lang="en-US" dirty="0"/>
              <a:t>2015-2019</a:t>
            </a:r>
          </a:p>
        </p:txBody>
      </p:sp>
    </p:spTree>
    <p:extLst>
      <p:ext uri="{BB962C8B-B14F-4D97-AF65-F5344CB8AC3E}">
        <p14:creationId xmlns:p14="http://schemas.microsoft.com/office/powerpoint/2010/main" val="23810764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312899A-15EA-A844-9E61-9120F6B9C2B1}"/>
              </a:ext>
            </a:extLst>
          </p:cNvPr>
          <p:cNvSpPr>
            <a:spLocks noGrp="1"/>
          </p:cNvSpPr>
          <p:nvPr>
            <p:ph type="title"/>
          </p:nvPr>
        </p:nvSpPr>
        <p:spPr/>
        <p:txBody>
          <a:bodyPr/>
          <a:lstStyle/>
          <a:p>
            <a:r>
              <a:rPr lang="en-US" dirty="0"/>
              <a:t>Influence of traditional stats</a:t>
            </a:r>
          </a:p>
        </p:txBody>
      </p:sp>
      <p:sp>
        <p:nvSpPr>
          <p:cNvPr id="5" name="Content Placeholder 4">
            <a:extLst>
              <a:ext uri="{FF2B5EF4-FFF2-40B4-BE49-F238E27FC236}">
                <a16:creationId xmlns:a16="http://schemas.microsoft.com/office/drawing/2014/main" id="{16363D83-E494-D246-A6A8-19A91DE6CDE8}"/>
              </a:ext>
            </a:extLst>
          </p:cNvPr>
          <p:cNvSpPr>
            <a:spLocks noGrp="1"/>
          </p:cNvSpPr>
          <p:nvPr>
            <p:ph idx="1"/>
          </p:nvPr>
        </p:nvSpPr>
        <p:spPr>
          <a:xfrm>
            <a:off x="2231136" y="2638044"/>
            <a:ext cx="7729728" cy="3895921"/>
          </a:xfrm>
        </p:spPr>
        <p:txBody>
          <a:bodyPr>
            <a:normAutofit/>
          </a:bodyPr>
          <a:lstStyle/>
          <a:p>
            <a:pPr lvl="1"/>
            <a:r>
              <a:rPr lang="en-US" sz="2400" dirty="0"/>
              <a:t>We thought that one way to see how player valuations have changed was to examine the relationship between both PA and IP and more traditional stats</a:t>
            </a:r>
          </a:p>
          <a:p>
            <a:pPr lvl="2"/>
            <a:r>
              <a:rPr lang="en-US" sz="2000" dirty="0"/>
              <a:t>Home runs, runs batted in, strikeouts, earned run average, and pitching wins</a:t>
            </a:r>
          </a:p>
          <a:p>
            <a:pPr lvl="1"/>
            <a:r>
              <a:rPr lang="en-US" sz="2400" dirty="0"/>
              <a:t>Our analysis showed a clear shift away from these stats</a:t>
            </a:r>
          </a:p>
          <a:p>
            <a:pPr lvl="1"/>
            <a:r>
              <a:rPr lang="en-US" sz="2400" dirty="0"/>
              <a:t>This supports the idea that advanced metrics have altered the way players are valued</a:t>
            </a:r>
          </a:p>
        </p:txBody>
      </p:sp>
    </p:spTree>
    <p:extLst>
      <p:ext uri="{BB962C8B-B14F-4D97-AF65-F5344CB8AC3E}">
        <p14:creationId xmlns:p14="http://schemas.microsoft.com/office/powerpoint/2010/main" val="41610250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5F5F4"/>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376F3C4-DEEF-EA4E-9E43-77481CFEE9E0}"/>
              </a:ext>
            </a:extLst>
          </p:cNvPr>
          <p:cNvPicPr>
            <a:picLocks noChangeAspect="1"/>
          </p:cNvPicPr>
          <p:nvPr/>
        </p:nvPicPr>
        <p:blipFill>
          <a:blip r:embed="rId2"/>
          <a:stretch>
            <a:fillRect/>
          </a:stretch>
        </p:blipFill>
        <p:spPr>
          <a:xfrm>
            <a:off x="57150" y="838200"/>
            <a:ext cx="12077700" cy="5181600"/>
          </a:xfrm>
          <a:prstGeom prst="rect">
            <a:avLst/>
          </a:prstGeom>
        </p:spPr>
      </p:pic>
      <p:sp>
        <p:nvSpPr>
          <p:cNvPr id="4" name="TextBox 3">
            <a:extLst>
              <a:ext uri="{FF2B5EF4-FFF2-40B4-BE49-F238E27FC236}">
                <a16:creationId xmlns:a16="http://schemas.microsoft.com/office/drawing/2014/main" id="{B635E4B1-13F7-BC4D-9234-57FF3952B134}"/>
              </a:ext>
            </a:extLst>
          </p:cNvPr>
          <p:cNvSpPr txBox="1"/>
          <p:nvPr/>
        </p:nvSpPr>
        <p:spPr>
          <a:xfrm>
            <a:off x="57150" y="468868"/>
            <a:ext cx="5015883" cy="369332"/>
          </a:xfrm>
          <a:prstGeom prst="rect">
            <a:avLst/>
          </a:prstGeom>
          <a:noFill/>
        </p:spPr>
        <p:txBody>
          <a:bodyPr wrap="square" rtlCol="0">
            <a:spAutoFit/>
          </a:bodyPr>
          <a:lstStyle/>
          <a:p>
            <a:r>
              <a:rPr lang="en-US" dirty="0"/>
              <a:t>Clear lack of correlating variables for salary</a:t>
            </a:r>
          </a:p>
        </p:txBody>
      </p:sp>
    </p:spTree>
    <p:extLst>
      <p:ext uri="{BB962C8B-B14F-4D97-AF65-F5344CB8AC3E}">
        <p14:creationId xmlns:p14="http://schemas.microsoft.com/office/powerpoint/2010/main" val="37655586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5F5F4"/>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ED0DD5B-2CC8-094D-AD17-14DBC9A91178}"/>
              </a:ext>
            </a:extLst>
          </p:cNvPr>
          <p:cNvSpPr txBox="1"/>
          <p:nvPr/>
        </p:nvSpPr>
        <p:spPr>
          <a:xfrm>
            <a:off x="57150" y="468868"/>
            <a:ext cx="5473638" cy="369332"/>
          </a:xfrm>
          <a:prstGeom prst="rect">
            <a:avLst/>
          </a:prstGeom>
          <a:noFill/>
        </p:spPr>
        <p:txBody>
          <a:bodyPr wrap="square" rtlCol="0">
            <a:spAutoFit/>
          </a:bodyPr>
          <a:lstStyle/>
          <a:p>
            <a:r>
              <a:rPr lang="en-US" dirty="0"/>
              <a:t>Year far more correlated in pitchers vs. position players</a:t>
            </a:r>
          </a:p>
        </p:txBody>
      </p:sp>
      <p:pic>
        <p:nvPicPr>
          <p:cNvPr id="3" name="Picture 2">
            <a:extLst>
              <a:ext uri="{FF2B5EF4-FFF2-40B4-BE49-F238E27FC236}">
                <a16:creationId xmlns:a16="http://schemas.microsoft.com/office/drawing/2014/main" id="{83C185C7-4742-9D46-9D80-689C82513431}"/>
              </a:ext>
            </a:extLst>
          </p:cNvPr>
          <p:cNvPicPr>
            <a:picLocks noChangeAspect="1"/>
          </p:cNvPicPr>
          <p:nvPr/>
        </p:nvPicPr>
        <p:blipFill>
          <a:blip r:embed="rId2"/>
          <a:stretch>
            <a:fillRect/>
          </a:stretch>
        </p:blipFill>
        <p:spPr>
          <a:xfrm>
            <a:off x="82550" y="812800"/>
            <a:ext cx="12026900" cy="5232400"/>
          </a:xfrm>
          <a:prstGeom prst="rect">
            <a:avLst/>
          </a:prstGeom>
        </p:spPr>
      </p:pic>
    </p:spTree>
    <p:extLst>
      <p:ext uri="{BB962C8B-B14F-4D97-AF65-F5344CB8AC3E}">
        <p14:creationId xmlns:p14="http://schemas.microsoft.com/office/powerpoint/2010/main" val="4715838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AD473A-C905-664A-824C-5FDA8094DFC6}"/>
              </a:ext>
            </a:extLst>
          </p:cNvPr>
          <p:cNvSpPr>
            <a:spLocks noGrp="1"/>
          </p:cNvSpPr>
          <p:nvPr>
            <p:ph type="title"/>
          </p:nvPr>
        </p:nvSpPr>
        <p:spPr/>
        <p:txBody>
          <a:bodyPr/>
          <a:lstStyle/>
          <a:p>
            <a:r>
              <a:rPr lang="en-US" dirty="0"/>
              <a:t>What influences salary?</a:t>
            </a:r>
          </a:p>
        </p:txBody>
      </p:sp>
      <p:sp>
        <p:nvSpPr>
          <p:cNvPr id="3" name="Content Placeholder 2">
            <a:extLst>
              <a:ext uri="{FF2B5EF4-FFF2-40B4-BE49-F238E27FC236}">
                <a16:creationId xmlns:a16="http://schemas.microsoft.com/office/drawing/2014/main" id="{376737EF-D59F-8748-96CC-8F0A00BAD5AC}"/>
              </a:ext>
            </a:extLst>
          </p:cNvPr>
          <p:cNvSpPr>
            <a:spLocks noGrp="1"/>
          </p:cNvSpPr>
          <p:nvPr>
            <p:ph idx="1"/>
          </p:nvPr>
        </p:nvSpPr>
        <p:spPr/>
        <p:txBody>
          <a:bodyPr>
            <a:normAutofit lnSpcReduction="10000"/>
          </a:bodyPr>
          <a:lstStyle/>
          <a:p>
            <a:pPr marL="342900" indent="-342900"/>
            <a:r>
              <a:rPr lang="en-US" sz="2400" dirty="0"/>
              <a:t>Nothing influences salary as much as factors of time</a:t>
            </a:r>
          </a:p>
          <a:p>
            <a:pPr marL="342900" indent="-342900"/>
            <a:r>
              <a:rPr lang="en-US" sz="2400" dirty="0"/>
              <a:t>Factors such as:</a:t>
            </a:r>
          </a:p>
          <a:p>
            <a:pPr marL="800100" lvl="1" indent="-342900"/>
            <a:r>
              <a:rPr lang="en-US" sz="2000" dirty="0"/>
              <a:t>Age</a:t>
            </a:r>
          </a:p>
          <a:p>
            <a:pPr marL="800100" lvl="1" indent="-342900"/>
            <a:r>
              <a:rPr lang="en-US" sz="2000" dirty="0"/>
              <a:t>Plate appearances</a:t>
            </a:r>
          </a:p>
          <a:p>
            <a:pPr marL="800100" lvl="1" indent="-342900"/>
            <a:r>
              <a:rPr lang="en-US" sz="2000" dirty="0"/>
              <a:t>Innings pitched </a:t>
            </a:r>
          </a:p>
          <a:p>
            <a:pPr marL="342900" indent="-342900"/>
            <a:r>
              <a:rPr lang="en-US" sz="2400" dirty="0"/>
              <a:t>As players increase their opportunities for play, they increase their likelihood for higher pay</a:t>
            </a:r>
          </a:p>
        </p:txBody>
      </p:sp>
    </p:spTree>
    <p:extLst>
      <p:ext uri="{BB962C8B-B14F-4D97-AF65-F5344CB8AC3E}">
        <p14:creationId xmlns:p14="http://schemas.microsoft.com/office/powerpoint/2010/main" val="37572764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AD473A-C905-664A-824C-5FDA8094DFC6}"/>
              </a:ext>
            </a:extLst>
          </p:cNvPr>
          <p:cNvSpPr>
            <a:spLocks noGrp="1"/>
          </p:cNvSpPr>
          <p:nvPr>
            <p:ph type="title"/>
          </p:nvPr>
        </p:nvSpPr>
        <p:spPr/>
        <p:txBody>
          <a:bodyPr/>
          <a:lstStyle/>
          <a:p>
            <a:r>
              <a:rPr lang="en-US" dirty="0"/>
              <a:t>Age and salary</a:t>
            </a:r>
          </a:p>
        </p:txBody>
      </p:sp>
      <p:sp>
        <p:nvSpPr>
          <p:cNvPr id="3" name="Content Placeholder 2">
            <a:extLst>
              <a:ext uri="{FF2B5EF4-FFF2-40B4-BE49-F238E27FC236}">
                <a16:creationId xmlns:a16="http://schemas.microsoft.com/office/drawing/2014/main" id="{376737EF-D59F-8748-96CC-8F0A00BAD5AC}"/>
              </a:ext>
            </a:extLst>
          </p:cNvPr>
          <p:cNvSpPr>
            <a:spLocks noGrp="1"/>
          </p:cNvSpPr>
          <p:nvPr>
            <p:ph idx="1"/>
          </p:nvPr>
        </p:nvSpPr>
        <p:spPr/>
        <p:txBody>
          <a:bodyPr>
            <a:normAutofit/>
          </a:bodyPr>
          <a:lstStyle/>
          <a:p>
            <a:pPr>
              <a:lnSpc>
                <a:spcPct val="150000"/>
              </a:lnSpc>
            </a:pPr>
            <a:r>
              <a:rPr lang="en-US" sz="2400" dirty="0"/>
              <a:t>After running a repeated measures ANOVA, we found that age had a significant impact on salary</a:t>
            </a:r>
          </a:p>
          <a:p>
            <a:pPr>
              <a:lnSpc>
                <a:spcPct val="150000"/>
              </a:lnSpc>
            </a:pPr>
            <a:r>
              <a:rPr lang="en-US" sz="2400" dirty="0"/>
              <a:t> Therefore, as a player ages, their salary changes also</a:t>
            </a:r>
          </a:p>
          <a:p>
            <a:pPr>
              <a:lnSpc>
                <a:spcPct val="150000"/>
              </a:lnSpc>
            </a:pPr>
            <a:r>
              <a:rPr lang="en-US" sz="2400" dirty="0"/>
              <a:t>These two factors go hand in hand throughout a players career</a:t>
            </a:r>
          </a:p>
        </p:txBody>
      </p:sp>
    </p:spTree>
    <p:extLst>
      <p:ext uri="{BB962C8B-B14F-4D97-AF65-F5344CB8AC3E}">
        <p14:creationId xmlns:p14="http://schemas.microsoft.com/office/powerpoint/2010/main" val="12133802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5F5F4"/>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AD8741D-74CA-4445-9F46-11BA3C8B61B7}"/>
              </a:ext>
            </a:extLst>
          </p:cNvPr>
          <p:cNvPicPr>
            <a:picLocks noChangeAspect="1"/>
          </p:cNvPicPr>
          <p:nvPr/>
        </p:nvPicPr>
        <p:blipFill>
          <a:blip r:embed="rId2"/>
          <a:stretch>
            <a:fillRect/>
          </a:stretch>
        </p:blipFill>
        <p:spPr>
          <a:xfrm>
            <a:off x="428806" y="0"/>
            <a:ext cx="11334388" cy="6858000"/>
          </a:xfrm>
          <a:prstGeom prst="rect">
            <a:avLst/>
          </a:prstGeom>
        </p:spPr>
      </p:pic>
    </p:spTree>
    <p:extLst>
      <p:ext uri="{BB962C8B-B14F-4D97-AF65-F5344CB8AC3E}">
        <p14:creationId xmlns:p14="http://schemas.microsoft.com/office/powerpoint/2010/main" val="15077942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312899A-15EA-A844-9E61-9120F6B9C2B1}"/>
              </a:ext>
            </a:extLst>
          </p:cNvPr>
          <p:cNvSpPr>
            <a:spLocks noGrp="1"/>
          </p:cNvSpPr>
          <p:nvPr>
            <p:ph type="title"/>
          </p:nvPr>
        </p:nvSpPr>
        <p:spPr/>
        <p:txBody>
          <a:bodyPr/>
          <a:lstStyle/>
          <a:p>
            <a:r>
              <a:rPr lang="en-US" dirty="0"/>
              <a:t>Correlation decrease</a:t>
            </a:r>
          </a:p>
        </p:txBody>
      </p:sp>
      <p:sp>
        <p:nvSpPr>
          <p:cNvPr id="5" name="Content Placeholder 4">
            <a:extLst>
              <a:ext uri="{FF2B5EF4-FFF2-40B4-BE49-F238E27FC236}">
                <a16:creationId xmlns:a16="http://schemas.microsoft.com/office/drawing/2014/main" id="{16363D83-E494-D246-A6A8-19A91DE6CDE8}"/>
              </a:ext>
            </a:extLst>
          </p:cNvPr>
          <p:cNvSpPr>
            <a:spLocks noGrp="1"/>
          </p:cNvSpPr>
          <p:nvPr>
            <p:ph idx="1"/>
          </p:nvPr>
        </p:nvSpPr>
        <p:spPr>
          <a:xfrm>
            <a:off x="2231136" y="2638044"/>
            <a:ext cx="7729728" cy="3895921"/>
          </a:xfrm>
        </p:spPr>
        <p:txBody>
          <a:bodyPr>
            <a:normAutofit/>
          </a:bodyPr>
          <a:lstStyle/>
          <a:p>
            <a:pPr>
              <a:lnSpc>
                <a:spcPct val="150000"/>
              </a:lnSpc>
            </a:pPr>
            <a:r>
              <a:rPr lang="en-US" sz="2400" dirty="0"/>
              <a:t>Age accounts for 55% of what determines salary from 1995-1999</a:t>
            </a:r>
          </a:p>
          <a:p>
            <a:pPr>
              <a:lnSpc>
                <a:spcPct val="150000"/>
              </a:lnSpc>
            </a:pPr>
            <a:r>
              <a:rPr lang="en-US" sz="2400" dirty="0"/>
              <a:t>This number drops to 36% between 2015-2019</a:t>
            </a:r>
          </a:p>
          <a:p>
            <a:pPr lvl="0">
              <a:lnSpc>
                <a:spcPct val="150000"/>
              </a:lnSpc>
            </a:pPr>
            <a:r>
              <a:rPr lang="en-US" sz="2400" dirty="0"/>
              <a:t>One possible explanation:</a:t>
            </a:r>
          </a:p>
          <a:p>
            <a:pPr lvl="1">
              <a:lnSpc>
                <a:spcPct val="150000"/>
              </a:lnSpc>
            </a:pPr>
            <a:r>
              <a:rPr lang="en-US" sz="2000" dirty="0"/>
              <a:t>A drop in average salary awarded to players in free agency</a:t>
            </a:r>
          </a:p>
        </p:txBody>
      </p:sp>
    </p:spTree>
    <p:extLst>
      <p:ext uri="{BB962C8B-B14F-4D97-AF65-F5344CB8AC3E}">
        <p14:creationId xmlns:p14="http://schemas.microsoft.com/office/powerpoint/2010/main" val="29388962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0EB629-DAF3-584C-96DB-987C42C72DF3}"/>
              </a:ext>
            </a:extLst>
          </p:cNvPr>
          <p:cNvSpPr>
            <a:spLocks noGrp="1"/>
          </p:cNvSpPr>
          <p:nvPr>
            <p:ph type="title"/>
          </p:nvPr>
        </p:nvSpPr>
        <p:spPr/>
        <p:txBody>
          <a:bodyPr/>
          <a:lstStyle/>
          <a:p>
            <a:r>
              <a:rPr lang="en-US" dirty="0"/>
              <a:t>Anthony’s Background</a:t>
            </a:r>
          </a:p>
        </p:txBody>
      </p:sp>
      <p:sp>
        <p:nvSpPr>
          <p:cNvPr id="3" name="Content Placeholder 2">
            <a:extLst>
              <a:ext uri="{FF2B5EF4-FFF2-40B4-BE49-F238E27FC236}">
                <a16:creationId xmlns:a16="http://schemas.microsoft.com/office/drawing/2014/main" id="{F0F11BA4-982B-0345-99F6-EFEC1C7B6625}"/>
              </a:ext>
            </a:extLst>
          </p:cNvPr>
          <p:cNvSpPr>
            <a:spLocks noGrp="1"/>
          </p:cNvSpPr>
          <p:nvPr>
            <p:ph idx="1"/>
          </p:nvPr>
        </p:nvSpPr>
        <p:spPr/>
        <p:txBody>
          <a:bodyPr/>
          <a:lstStyle/>
          <a:p>
            <a:r>
              <a:rPr lang="en-US" sz="2400" dirty="0"/>
              <a:t>Currently working in Education</a:t>
            </a:r>
          </a:p>
          <a:p>
            <a:r>
              <a:rPr lang="en-US" sz="2400" dirty="0"/>
              <a:t>Bachelor’s degree in Communications and Marketing</a:t>
            </a:r>
          </a:p>
          <a:p>
            <a:r>
              <a:rPr lang="en-US" sz="2400" dirty="0"/>
              <a:t>Data science is fascinating to me because it has the capacity to change just about everything it touches, it has the power to steer organizational decisions and change the way entire systems function</a:t>
            </a:r>
          </a:p>
          <a:p>
            <a:endParaRPr lang="en-US" dirty="0"/>
          </a:p>
        </p:txBody>
      </p:sp>
    </p:spTree>
    <p:extLst>
      <p:ext uri="{BB962C8B-B14F-4D97-AF65-F5344CB8AC3E}">
        <p14:creationId xmlns:p14="http://schemas.microsoft.com/office/powerpoint/2010/main" val="332392270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312899A-15EA-A844-9E61-9120F6B9C2B1}"/>
              </a:ext>
            </a:extLst>
          </p:cNvPr>
          <p:cNvSpPr>
            <a:spLocks noGrp="1"/>
          </p:cNvSpPr>
          <p:nvPr>
            <p:ph type="title"/>
          </p:nvPr>
        </p:nvSpPr>
        <p:spPr/>
        <p:txBody>
          <a:bodyPr/>
          <a:lstStyle/>
          <a:p>
            <a:r>
              <a:rPr lang="en-US" dirty="0"/>
              <a:t>Problems with free Agency</a:t>
            </a:r>
          </a:p>
        </p:txBody>
      </p:sp>
      <p:sp>
        <p:nvSpPr>
          <p:cNvPr id="5" name="Content Placeholder 4">
            <a:extLst>
              <a:ext uri="{FF2B5EF4-FFF2-40B4-BE49-F238E27FC236}">
                <a16:creationId xmlns:a16="http://schemas.microsoft.com/office/drawing/2014/main" id="{16363D83-E494-D246-A6A8-19A91DE6CDE8}"/>
              </a:ext>
            </a:extLst>
          </p:cNvPr>
          <p:cNvSpPr>
            <a:spLocks noGrp="1"/>
          </p:cNvSpPr>
          <p:nvPr>
            <p:ph idx="1"/>
          </p:nvPr>
        </p:nvSpPr>
        <p:spPr>
          <a:xfrm>
            <a:off x="2231136" y="2638044"/>
            <a:ext cx="7729728" cy="4091230"/>
          </a:xfrm>
        </p:spPr>
        <p:txBody>
          <a:bodyPr>
            <a:normAutofit/>
          </a:bodyPr>
          <a:lstStyle/>
          <a:p>
            <a:pPr>
              <a:lnSpc>
                <a:spcPct val="120000"/>
              </a:lnSpc>
            </a:pPr>
            <a:r>
              <a:rPr lang="en-US" sz="2400" dirty="0"/>
              <a:t>This has been a concern sited by many commentators and industry experts</a:t>
            </a:r>
          </a:p>
          <a:p>
            <a:pPr>
              <a:lnSpc>
                <a:spcPct val="120000"/>
              </a:lnSpc>
            </a:pPr>
            <a:r>
              <a:rPr lang="en-US" sz="2400" dirty="0"/>
              <a:t>Difficult to prove due to rise in overall player salary</a:t>
            </a:r>
          </a:p>
          <a:p>
            <a:pPr>
              <a:lnSpc>
                <a:spcPct val="120000"/>
              </a:lnSpc>
            </a:pPr>
            <a:r>
              <a:rPr lang="en-US" sz="2400" dirty="0"/>
              <a:t>Still, a clear decrease in relationship between salary &amp; players with 4+ WAR</a:t>
            </a:r>
          </a:p>
          <a:p>
            <a:pPr lvl="1">
              <a:lnSpc>
                <a:spcPct val="120000"/>
              </a:lnSpc>
            </a:pPr>
            <a:r>
              <a:rPr lang="en-US" sz="2000" dirty="0"/>
              <a:t>signaling a decline in top talent receiving historically standard levels of compensation</a:t>
            </a:r>
          </a:p>
        </p:txBody>
      </p:sp>
    </p:spTree>
    <p:extLst>
      <p:ext uri="{BB962C8B-B14F-4D97-AF65-F5344CB8AC3E}">
        <p14:creationId xmlns:p14="http://schemas.microsoft.com/office/powerpoint/2010/main" val="198051888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312899A-15EA-A844-9E61-9120F6B9C2B1}"/>
              </a:ext>
            </a:extLst>
          </p:cNvPr>
          <p:cNvSpPr>
            <a:spLocks noGrp="1"/>
          </p:cNvSpPr>
          <p:nvPr>
            <p:ph type="title"/>
          </p:nvPr>
        </p:nvSpPr>
        <p:spPr/>
        <p:txBody>
          <a:bodyPr/>
          <a:lstStyle/>
          <a:p>
            <a:r>
              <a:rPr lang="en-US" dirty="0"/>
              <a:t>Problems with free Agency</a:t>
            </a:r>
          </a:p>
        </p:txBody>
      </p:sp>
      <p:sp>
        <p:nvSpPr>
          <p:cNvPr id="5" name="Content Placeholder 4">
            <a:extLst>
              <a:ext uri="{FF2B5EF4-FFF2-40B4-BE49-F238E27FC236}">
                <a16:creationId xmlns:a16="http://schemas.microsoft.com/office/drawing/2014/main" id="{16363D83-E494-D246-A6A8-19A91DE6CDE8}"/>
              </a:ext>
            </a:extLst>
          </p:cNvPr>
          <p:cNvSpPr>
            <a:spLocks noGrp="1"/>
          </p:cNvSpPr>
          <p:nvPr>
            <p:ph idx="1"/>
          </p:nvPr>
        </p:nvSpPr>
        <p:spPr>
          <a:xfrm>
            <a:off x="2231136" y="2638044"/>
            <a:ext cx="7729728" cy="4091230"/>
          </a:xfrm>
        </p:spPr>
        <p:txBody>
          <a:bodyPr>
            <a:normAutofit/>
          </a:bodyPr>
          <a:lstStyle/>
          <a:p>
            <a:pPr>
              <a:lnSpc>
                <a:spcPct val="150000"/>
              </a:lnSpc>
            </a:pPr>
            <a:r>
              <a:rPr lang="en-US" sz="2400" dirty="0"/>
              <a:t>Fewer annual salaries above league average in 2015-2019</a:t>
            </a:r>
          </a:p>
          <a:p>
            <a:pPr lvl="1">
              <a:lnSpc>
                <a:spcPct val="150000"/>
              </a:lnSpc>
            </a:pPr>
            <a:r>
              <a:rPr lang="en-US" sz="2000" dirty="0"/>
              <a:t>Despite having 1,000 more players with major league service time than 1995-1999</a:t>
            </a:r>
          </a:p>
          <a:p>
            <a:pPr>
              <a:lnSpc>
                <a:spcPct val="150000"/>
              </a:lnSpc>
            </a:pPr>
            <a:r>
              <a:rPr lang="en-US" sz="2400" dirty="0"/>
              <a:t>Also supported by 2019 decline in average salary </a:t>
            </a:r>
          </a:p>
          <a:p>
            <a:pPr lvl="1">
              <a:lnSpc>
                <a:spcPct val="150000"/>
              </a:lnSpc>
            </a:pPr>
            <a:r>
              <a:rPr lang="en-US" sz="2000" dirty="0"/>
              <a:t>First in 10 seasons</a:t>
            </a:r>
          </a:p>
        </p:txBody>
      </p:sp>
    </p:spTree>
    <p:extLst>
      <p:ext uri="{BB962C8B-B14F-4D97-AF65-F5344CB8AC3E}">
        <p14:creationId xmlns:p14="http://schemas.microsoft.com/office/powerpoint/2010/main" val="327674160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312899A-15EA-A844-9E61-9120F6B9C2B1}"/>
              </a:ext>
            </a:extLst>
          </p:cNvPr>
          <p:cNvSpPr>
            <a:spLocks noGrp="1"/>
          </p:cNvSpPr>
          <p:nvPr>
            <p:ph type="title"/>
          </p:nvPr>
        </p:nvSpPr>
        <p:spPr/>
        <p:txBody>
          <a:bodyPr/>
          <a:lstStyle/>
          <a:p>
            <a:endParaRPr lang="en-US" dirty="0"/>
          </a:p>
        </p:txBody>
      </p:sp>
      <p:sp>
        <p:nvSpPr>
          <p:cNvPr id="5" name="Content Placeholder 4">
            <a:extLst>
              <a:ext uri="{FF2B5EF4-FFF2-40B4-BE49-F238E27FC236}">
                <a16:creationId xmlns:a16="http://schemas.microsoft.com/office/drawing/2014/main" id="{16363D83-E494-D246-A6A8-19A91DE6CDE8}"/>
              </a:ext>
            </a:extLst>
          </p:cNvPr>
          <p:cNvSpPr>
            <a:spLocks noGrp="1"/>
          </p:cNvSpPr>
          <p:nvPr>
            <p:ph idx="1"/>
          </p:nvPr>
        </p:nvSpPr>
        <p:spPr>
          <a:xfrm>
            <a:off x="2231136" y="2638044"/>
            <a:ext cx="7729728" cy="3895921"/>
          </a:xfrm>
        </p:spPr>
        <p:txBody>
          <a:bodyPr>
            <a:normAutofit/>
          </a:bodyPr>
          <a:lstStyle/>
          <a:p>
            <a:pPr lvl="1"/>
            <a:endParaRPr lang="en-US" dirty="0"/>
          </a:p>
        </p:txBody>
      </p:sp>
    </p:spTree>
    <p:extLst>
      <p:ext uri="{BB962C8B-B14F-4D97-AF65-F5344CB8AC3E}">
        <p14:creationId xmlns:p14="http://schemas.microsoft.com/office/powerpoint/2010/main" val="408090194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5F5F4"/>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4936308-86B5-2F4E-B93B-13EB51261311}"/>
              </a:ext>
            </a:extLst>
          </p:cNvPr>
          <p:cNvPicPr>
            <a:picLocks noChangeAspect="1"/>
          </p:cNvPicPr>
          <p:nvPr/>
        </p:nvPicPr>
        <p:blipFill>
          <a:blip r:embed="rId2"/>
          <a:stretch>
            <a:fillRect/>
          </a:stretch>
        </p:blipFill>
        <p:spPr>
          <a:xfrm>
            <a:off x="911300" y="583877"/>
            <a:ext cx="10369400" cy="6274123"/>
          </a:xfrm>
          <a:prstGeom prst="rect">
            <a:avLst/>
          </a:prstGeom>
        </p:spPr>
      </p:pic>
      <p:sp>
        <p:nvSpPr>
          <p:cNvPr id="3" name="TextBox 2">
            <a:extLst>
              <a:ext uri="{FF2B5EF4-FFF2-40B4-BE49-F238E27FC236}">
                <a16:creationId xmlns:a16="http://schemas.microsoft.com/office/drawing/2014/main" id="{5F8A5EA1-31FD-0640-B40A-6E767D94198E}"/>
              </a:ext>
            </a:extLst>
          </p:cNvPr>
          <p:cNvSpPr txBox="1"/>
          <p:nvPr/>
        </p:nvSpPr>
        <p:spPr>
          <a:xfrm>
            <a:off x="911300" y="214545"/>
            <a:ext cx="5015883" cy="369332"/>
          </a:xfrm>
          <a:prstGeom prst="rect">
            <a:avLst/>
          </a:prstGeom>
          <a:noFill/>
        </p:spPr>
        <p:txBody>
          <a:bodyPr wrap="square" rtlCol="0">
            <a:spAutoFit/>
          </a:bodyPr>
          <a:lstStyle/>
          <a:p>
            <a:r>
              <a:rPr lang="en-US" dirty="0"/>
              <a:t>Higher WAR for players in late 20s, 30s</a:t>
            </a:r>
          </a:p>
        </p:txBody>
      </p:sp>
    </p:spTree>
    <p:extLst>
      <p:ext uri="{BB962C8B-B14F-4D97-AF65-F5344CB8AC3E}">
        <p14:creationId xmlns:p14="http://schemas.microsoft.com/office/powerpoint/2010/main" val="14429190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F5F5F4"/>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98534F-D341-6541-910E-402E828079B9}"/>
              </a:ext>
            </a:extLst>
          </p:cNvPr>
          <p:cNvPicPr>
            <a:picLocks noChangeAspect="1"/>
          </p:cNvPicPr>
          <p:nvPr/>
        </p:nvPicPr>
        <p:blipFill>
          <a:blip r:embed="rId2"/>
          <a:stretch>
            <a:fillRect/>
          </a:stretch>
        </p:blipFill>
        <p:spPr>
          <a:xfrm>
            <a:off x="951249" y="632221"/>
            <a:ext cx="10289501" cy="6225779"/>
          </a:xfrm>
          <a:prstGeom prst="rect">
            <a:avLst/>
          </a:prstGeom>
        </p:spPr>
      </p:pic>
      <p:sp>
        <p:nvSpPr>
          <p:cNvPr id="4" name="TextBox 3">
            <a:extLst>
              <a:ext uri="{FF2B5EF4-FFF2-40B4-BE49-F238E27FC236}">
                <a16:creationId xmlns:a16="http://schemas.microsoft.com/office/drawing/2014/main" id="{9FE490D8-1C14-AA4F-AA35-FDEE0CB8EE26}"/>
              </a:ext>
            </a:extLst>
          </p:cNvPr>
          <p:cNvSpPr txBox="1"/>
          <p:nvPr/>
        </p:nvSpPr>
        <p:spPr>
          <a:xfrm>
            <a:off x="951249" y="262889"/>
            <a:ext cx="7899788" cy="369332"/>
          </a:xfrm>
          <a:prstGeom prst="rect">
            <a:avLst/>
          </a:prstGeom>
          <a:noFill/>
        </p:spPr>
        <p:txBody>
          <a:bodyPr wrap="square" rtlCol="0">
            <a:spAutoFit/>
          </a:bodyPr>
          <a:lstStyle/>
          <a:p>
            <a:r>
              <a:rPr lang="en-US" dirty="0"/>
              <a:t>WAR higher in early 20s &amp; lower in 30s, due to service time maximization?</a:t>
            </a:r>
          </a:p>
        </p:txBody>
      </p:sp>
    </p:spTree>
    <p:extLst>
      <p:ext uri="{BB962C8B-B14F-4D97-AF65-F5344CB8AC3E}">
        <p14:creationId xmlns:p14="http://schemas.microsoft.com/office/powerpoint/2010/main" val="134226986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5F5F4"/>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CEBA669-B7A1-1C4A-BAE0-242D674CEEE7}"/>
              </a:ext>
            </a:extLst>
          </p:cNvPr>
          <p:cNvPicPr>
            <a:picLocks noChangeAspect="1"/>
          </p:cNvPicPr>
          <p:nvPr/>
        </p:nvPicPr>
        <p:blipFill>
          <a:blip r:embed="rId2"/>
          <a:stretch>
            <a:fillRect/>
          </a:stretch>
        </p:blipFill>
        <p:spPr>
          <a:xfrm>
            <a:off x="921728" y="596496"/>
            <a:ext cx="10348544" cy="6261504"/>
          </a:xfrm>
          <a:prstGeom prst="rect">
            <a:avLst/>
          </a:prstGeom>
        </p:spPr>
      </p:pic>
      <p:sp>
        <p:nvSpPr>
          <p:cNvPr id="4" name="TextBox 3">
            <a:extLst>
              <a:ext uri="{FF2B5EF4-FFF2-40B4-BE49-F238E27FC236}">
                <a16:creationId xmlns:a16="http://schemas.microsoft.com/office/drawing/2014/main" id="{C5DB436B-F0C9-8C41-BED8-162F6E6C13DA}"/>
              </a:ext>
            </a:extLst>
          </p:cNvPr>
          <p:cNvSpPr txBox="1"/>
          <p:nvPr/>
        </p:nvSpPr>
        <p:spPr>
          <a:xfrm>
            <a:off x="911300" y="214545"/>
            <a:ext cx="5015883" cy="369332"/>
          </a:xfrm>
          <a:prstGeom prst="rect">
            <a:avLst/>
          </a:prstGeom>
          <a:noFill/>
        </p:spPr>
        <p:txBody>
          <a:bodyPr wrap="square" rtlCol="0">
            <a:spAutoFit/>
          </a:bodyPr>
          <a:lstStyle/>
          <a:p>
            <a:r>
              <a:rPr lang="en-US" dirty="0"/>
              <a:t>Higher PAs for players in late 20s, 30s</a:t>
            </a:r>
          </a:p>
        </p:txBody>
      </p:sp>
    </p:spTree>
    <p:extLst>
      <p:ext uri="{BB962C8B-B14F-4D97-AF65-F5344CB8AC3E}">
        <p14:creationId xmlns:p14="http://schemas.microsoft.com/office/powerpoint/2010/main" val="224038172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F5F5F4"/>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85E05B2-449C-2545-A994-08B2C80FE687}"/>
              </a:ext>
            </a:extLst>
          </p:cNvPr>
          <p:cNvPicPr>
            <a:picLocks noChangeAspect="1"/>
          </p:cNvPicPr>
          <p:nvPr/>
        </p:nvPicPr>
        <p:blipFill>
          <a:blip r:embed="rId2"/>
          <a:stretch>
            <a:fillRect/>
          </a:stretch>
        </p:blipFill>
        <p:spPr>
          <a:xfrm>
            <a:off x="952800" y="634097"/>
            <a:ext cx="10286400" cy="6223903"/>
          </a:xfrm>
          <a:prstGeom prst="rect">
            <a:avLst/>
          </a:prstGeom>
        </p:spPr>
      </p:pic>
      <p:sp>
        <p:nvSpPr>
          <p:cNvPr id="8" name="TextBox 7">
            <a:extLst>
              <a:ext uri="{FF2B5EF4-FFF2-40B4-BE49-F238E27FC236}">
                <a16:creationId xmlns:a16="http://schemas.microsoft.com/office/drawing/2014/main" id="{45D8682E-14AD-D14E-9669-1450C763398C}"/>
              </a:ext>
            </a:extLst>
          </p:cNvPr>
          <p:cNvSpPr txBox="1"/>
          <p:nvPr/>
        </p:nvSpPr>
        <p:spPr>
          <a:xfrm>
            <a:off x="952800" y="259217"/>
            <a:ext cx="5015883" cy="369332"/>
          </a:xfrm>
          <a:prstGeom prst="rect">
            <a:avLst/>
          </a:prstGeom>
          <a:noFill/>
        </p:spPr>
        <p:txBody>
          <a:bodyPr wrap="square" rtlCol="0">
            <a:spAutoFit/>
          </a:bodyPr>
          <a:lstStyle/>
          <a:p>
            <a:r>
              <a:rPr lang="en-US" dirty="0"/>
              <a:t>PAs make clear shift towards early 20s</a:t>
            </a:r>
          </a:p>
        </p:txBody>
      </p:sp>
    </p:spTree>
    <p:extLst>
      <p:ext uri="{BB962C8B-B14F-4D97-AF65-F5344CB8AC3E}">
        <p14:creationId xmlns:p14="http://schemas.microsoft.com/office/powerpoint/2010/main" val="415476477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rotWithShape="1">
          <a:blip r:embed="rId2">
            <a:extLst>
              <a:ext uri="{28A0092B-C50C-407E-A947-70E740481C1C}">
                <a14:useLocalDpi xmlns:a14="http://schemas.microsoft.com/office/drawing/2010/main" val="0"/>
              </a:ext>
            </a:extLst>
          </a:blip>
          <a:srcRect b="3453"/>
          <a:stretch/>
        </p:blipFill>
        <p:spPr>
          <a:xfrm>
            <a:off x="1053384" y="772357"/>
            <a:ext cx="10085231" cy="6085643"/>
          </a:xfrm>
        </p:spPr>
      </p:pic>
      <p:sp>
        <p:nvSpPr>
          <p:cNvPr id="7" name="TextBox 6">
            <a:extLst>
              <a:ext uri="{FF2B5EF4-FFF2-40B4-BE49-F238E27FC236}">
                <a16:creationId xmlns:a16="http://schemas.microsoft.com/office/drawing/2014/main" id="{2A9F8021-7343-7042-9ACD-650C1B41C04A}"/>
              </a:ext>
            </a:extLst>
          </p:cNvPr>
          <p:cNvSpPr txBox="1"/>
          <p:nvPr/>
        </p:nvSpPr>
        <p:spPr>
          <a:xfrm>
            <a:off x="1053384" y="403025"/>
            <a:ext cx="7492753" cy="369332"/>
          </a:xfrm>
          <a:prstGeom prst="rect">
            <a:avLst/>
          </a:prstGeom>
          <a:noFill/>
        </p:spPr>
        <p:txBody>
          <a:bodyPr wrap="square" rtlCol="0">
            <a:spAutoFit/>
          </a:bodyPr>
          <a:lstStyle/>
          <a:p>
            <a:r>
              <a:rPr lang="en-US" dirty="0">
                <a:solidFill>
                  <a:srgbClr val="FF0000"/>
                </a:solidFill>
              </a:rPr>
              <a:t>I preferred the line chart tracking growth over time?</a:t>
            </a:r>
          </a:p>
        </p:txBody>
      </p:sp>
    </p:spTree>
    <p:extLst>
      <p:ext uri="{BB962C8B-B14F-4D97-AF65-F5344CB8AC3E}">
        <p14:creationId xmlns:p14="http://schemas.microsoft.com/office/powerpoint/2010/main" val="77177780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rotWithShape="1">
          <a:blip r:embed="rId2">
            <a:extLst>
              <a:ext uri="{28A0092B-C50C-407E-A947-70E740481C1C}">
                <a14:useLocalDpi xmlns:a14="http://schemas.microsoft.com/office/drawing/2010/main" val="0"/>
              </a:ext>
            </a:extLst>
          </a:blip>
          <a:srcRect b="6530"/>
          <a:stretch/>
        </p:blipFill>
        <p:spPr>
          <a:xfrm>
            <a:off x="803776" y="674703"/>
            <a:ext cx="10584448" cy="6183297"/>
          </a:xfrm>
        </p:spPr>
      </p:pic>
      <p:sp>
        <p:nvSpPr>
          <p:cNvPr id="3" name="TextBox 2">
            <a:extLst>
              <a:ext uri="{FF2B5EF4-FFF2-40B4-BE49-F238E27FC236}">
                <a16:creationId xmlns:a16="http://schemas.microsoft.com/office/drawing/2014/main" id="{B2AA790E-21FC-D940-BC1C-4FE7FB87FA3D}"/>
              </a:ext>
            </a:extLst>
          </p:cNvPr>
          <p:cNvSpPr txBox="1"/>
          <p:nvPr/>
        </p:nvSpPr>
        <p:spPr>
          <a:xfrm>
            <a:off x="803776" y="305371"/>
            <a:ext cx="10159113" cy="369332"/>
          </a:xfrm>
          <a:prstGeom prst="rect">
            <a:avLst/>
          </a:prstGeom>
          <a:noFill/>
        </p:spPr>
        <p:txBody>
          <a:bodyPr wrap="square" rtlCol="0">
            <a:spAutoFit/>
          </a:bodyPr>
          <a:lstStyle/>
          <a:p>
            <a:r>
              <a:rPr lang="en-US" dirty="0">
                <a:solidFill>
                  <a:srgbClr val="FF0000"/>
                </a:solidFill>
              </a:rPr>
              <a:t>How does innings factor into this chart?</a:t>
            </a:r>
            <a:endParaRPr lang="en-US" sz="2800" dirty="0">
              <a:solidFill>
                <a:srgbClr val="FF0000"/>
              </a:solidFill>
            </a:endParaRPr>
          </a:p>
        </p:txBody>
      </p:sp>
    </p:spTree>
    <p:extLst>
      <p:ext uri="{BB962C8B-B14F-4D97-AF65-F5344CB8AC3E}">
        <p14:creationId xmlns:p14="http://schemas.microsoft.com/office/powerpoint/2010/main" val="405805380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2">
            <a:extLst>
              <a:ext uri="{28A0092B-C50C-407E-A947-70E740481C1C}">
                <a14:useLocalDpi xmlns:a14="http://schemas.microsoft.com/office/drawing/2010/main" val="0"/>
              </a:ext>
            </a:extLst>
          </a:blip>
          <a:srcRect b="3238"/>
          <a:stretch/>
        </p:blipFill>
        <p:spPr>
          <a:xfrm>
            <a:off x="1016443" y="714181"/>
            <a:ext cx="10159113" cy="6143819"/>
          </a:xfrm>
        </p:spPr>
      </p:pic>
      <p:sp>
        <p:nvSpPr>
          <p:cNvPr id="5" name="TextBox 4">
            <a:extLst>
              <a:ext uri="{FF2B5EF4-FFF2-40B4-BE49-F238E27FC236}">
                <a16:creationId xmlns:a16="http://schemas.microsoft.com/office/drawing/2014/main" id="{A911745D-3849-7141-888E-6052923A7407}"/>
              </a:ext>
            </a:extLst>
          </p:cNvPr>
          <p:cNvSpPr txBox="1"/>
          <p:nvPr/>
        </p:nvSpPr>
        <p:spPr>
          <a:xfrm>
            <a:off x="1016443" y="344849"/>
            <a:ext cx="10159113" cy="369332"/>
          </a:xfrm>
          <a:prstGeom prst="rect">
            <a:avLst/>
          </a:prstGeom>
          <a:noFill/>
        </p:spPr>
        <p:txBody>
          <a:bodyPr wrap="square" rtlCol="0">
            <a:spAutoFit/>
          </a:bodyPr>
          <a:lstStyle/>
          <a:p>
            <a:r>
              <a:rPr lang="en-US" dirty="0">
                <a:solidFill>
                  <a:srgbClr val="FF0000"/>
                </a:solidFill>
              </a:rPr>
              <a:t>It might make more sense to put age on x-axis; also, chart should be in “entire view”</a:t>
            </a:r>
          </a:p>
        </p:txBody>
      </p:sp>
    </p:spTree>
    <p:extLst>
      <p:ext uri="{BB962C8B-B14F-4D97-AF65-F5344CB8AC3E}">
        <p14:creationId xmlns:p14="http://schemas.microsoft.com/office/powerpoint/2010/main" val="12129434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153DCE-4E5D-A042-9FD6-BFC31852A26F}"/>
              </a:ext>
            </a:extLst>
          </p:cNvPr>
          <p:cNvSpPr>
            <a:spLocks noGrp="1"/>
          </p:cNvSpPr>
          <p:nvPr>
            <p:ph type="title"/>
          </p:nvPr>
        </p:nvSpPr>
        <p:spPr/>
        <p:txBody>
          <a:bodyPr/>
          <a:lstStyle/>
          <a:p>
            <a:r>
              <a:rPr lang="en-US" dirty="0"/>
              <a:t>Project Background</a:t>
            </a:r>
          </a:p>
        </p:txBody>
      </p:sp>
      <p:sp>
        <p:nvSpPr>
          <p:cNvPr id="3" name="Content Placeholder 2">
            <a:extLst>
              <a:ext uri="{FF2B5EF4-FFF2-40B4-BE49-F238E27FC236}">
                <a16:creationId xmlns:a16="http://schemas.microsoft.com/office/drawing/2014/main" id="{49794269-9285-6B46-BBF2-A6610809E664}"/>
              </a:ext>
            </a:extLst>
          </p:cNvPr>
          <p:cNvSpPr>
            <a:spLocks noGrp="1"/>
          </p:cNvSpPr>
          <p:nvPr>
            <p:ph idx="1"/>
          </p:nvPr>
        </p:nvSpPr>
        <p:spPr>
          <a:xfrm>
            <a:off x="2231136" y="2352582"/>
            <a:ext cx="8305246" cy="4119239"/>
          </a:xfrm>
        </p:spPr>
        <p:txBody>
          <a:bodyPr>
            <a:normAutofit/>
          </a:bodyPr>
          <a:lstStyle/>
          <a:p>
            <a:pPr>
              <a:lnSpc>
                <a:spcPct val="110000"/>
              </a:lnSpc>
            </a:pPr>
            <a:r>
              <a:rPr lang="en-US" sz="2400" dirty="0"/>
              <a:t>Oakland A’s and the popularization of sabermetrics</a:t>
            </a:r>
          </a:p>
          <a:p>
            <a:pPr lvl="1">
              <a:lnSpc>
                <a:spcPct val="110000"/>
              </a:lnSpc>
            </a:pPr>
            <a:r>
              <a:rPr lang="en-US" sz="2200" dirty="0"/>
              <a:t>Initially, sabermetric principles were used to acquire discounted talent</a:t>
            </a:r>
          </a:p>
          <a:p>
            <a:pPr lvl="1">
              <a:lnSpc>
                <a:spcPct val="110000"/>
              </a:lnSpc>
            </a:pPr>
            <a:r>
              <a:rPr lang="en-US" sz="2200" dirty="0"/>
              <a:t>In theory, adjustments to which players were awarded which contracts should have followed suit</a:t>
            </a:r>
          </a:p>
          <a:p>
            <a:pPr>
              <a:lnSpc>
                <a:spcPct val="110000"/>
              </a:lnSpc>
            </a:pPr>
            <a:r>
              <a:rPr lang="en-US" sz="2400" dirty="0"/>
              <a:t>How has the game changed?</a:t>
            </a:r>
          </a:p>
          <a:p>
            <a:pPr>
              <a:lnSpc>
                <a:spcPct val="110000"/>
              </a:lnSpc>
            </a:pPr>
            <a:r>
              <a:rPr lang="en-US" sz="2400" dirty="0"/>
              <a:t>How have teams strategized differently?</a:t>
            </a:r>
          </a:p>
          <a:p>
            <a:pPr>
              <a:lnSpc>
                <a:spcPct val="110000"/>
              </a:lnSpc>
            </a:pPr>
            <a:r>
              <a:rPr lang="en-US" sz="2400" dirty="0"/>
              <a:t>Can we quantify that change by analyzing player salaries?</a:t>
            </a:r>
          </a:p>
        </p:txBody>
      </p:sp>
    </p:spTree>
    <p:extLst>
      <p:ext uri="{BB962C8B-B14F-4D97-AF65-F5344CB8AC3E}">
        <p14:creationId xmlns:p14="http://schemas.microsoft.com/office/powerpoint/2010/main" val="218257217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F5F5F4"/>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3E11EC9-5B0F-B049-A3BF-62469F331D73}"/>
              </a:ext>
            </a:extLst>
          </p:cNvPr>
          <p:cNvPicPr>
            <a:picLocks noChangeAspect="1"/>
          </p:cNvPicPr>
          <p:nvPr/>
        </p:nvPicPr>
        <p:blipFill>
          <a:blip r:embed="rId2"/>
          <a:stretch>
            <a:fillRect/>
          </a:stretch>
        </p:blipFill>
        <p:spPr>
          <a:xfrm>
            <a:off x="428806" y="0"/>
            <a:ext cx="11334388" cy="6858000"/>
          </a:xfrm>
          <a:prstGeom prst="rect">
            <a:avLst/>
          </a:prstGeom>
        </p:spPr>
      </p:pic>
    </p:spTree>
    <p:extLst>
      <p:ext uri="{BB962C8B-B14F-4D97-AF65-F5344CB8AC3E}">
        <p14:creationId xmlns:p14="http://schemas.microsoft.com/office/powerpoint/2010/main" val="257587583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F5F5F4"/>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D1E478A-30FD-4B45-98EC-348B1322850D}"/>
              </a:ext>
            </a:extLst>
          </p:cNvPr>
          <p:cNvPicPr>
            <a:picLocks noChangeAspect="1"/>
          </p:cNvPicPr>
          <p:nvPr/>
        </p:nvPicPr>
        <p:blipFill>
          <a:blip r:embed="rId2"/>
          <a:stretch>
            <a:fillRect/>
          </a:stretch>
        </p:blipFill>
        <p:spPr>
          <a:xfrm>
            <a:off x="428806" y="0"/>
            <a:ext cx="11334388" cy="6858000"/>
          </a:xfrm>
          <a:prstGeom prst="rect">
            <a:avLst/>
          </a:prstGeom>
        </p:spPr>
      </p:pic>
    </p:spTree>
    <p:extLst>
      <p:ext uri="{BB962C8B-B14F-4D97-AF65-F5344CB8AC3E}">
        <p14:creationId xmlns:p14="http://schemas.microsoft.com/office/powerpoint/2010/main" val="204670671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9699DA-582C-FA45-BB79-A76904E44580}"/>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DB80EFBA-D02A-7C4B-A34D-FB725854DE4F}"/>
              </a:ext>
            </a:extLst>
          </p:cNvPr>
          <p:cNvSpPr>
            <a:spLocks noGrp="1"/>
          </p:cNvSpPr>
          <p:nvPr>
            <p:ph idx="1"/>
          </p:nvPr>
        </p:nvSpPr>
        <p:spPr>
          <a:xfrm>
            <a:off x="2231136" y="2638044"/>
            <a:ext cx="7729728" cy="3745001"/>
          </a:xfrm>
        </p:spPr>
        <p:txBody>
          <a:bodyPr>
            <a:noAutofit/>
          </a:bodyPr>
          <a:lstStyle/>
          <a:p>
            <a:r>
              <a:rPr lang="en-US" sz="2400" dirty="0"/>
              <a:t>Teams are paying out higher salaries, but the average player is still not making the amounts they should based on their on-field play</a:t>
            </a:r>
          </a:p>
          <a:p>
            <a:r>
              <a:rPr lang="en-US" sz="2400" dirty="0"/>
              <a:t>Time and opportunities dictate a players earning power more than any other variable</a:t>
            </a:r>
          </a:p>
          <a:p>
            <a:r>
              <a:rPr lang="en-US" sz="2400" dirty="0"/>
              <a:t>One single season (or even a couple great seasons) will not necessarily mean a huge payday for a given player</a:t>
            </a:r>
          </a:p>
          <a:p>
            <a:r>
              <a:rPr lang="en-US" sz="2400" dirty="0"/>
              <a:t>Only consistently good play over time will have a significant impact on player salary</a:t>
            </a:r>
          </a:p>
        </p:txBody>
      </p:sp>
    </p:spTree>
    <p:extLst>
      <p:ext uri="{BB962C8B-B14F-4D97-AF65-F5344CB8AC3E}">
        <p14:creationId xmlns:p14="http://schemas.microsoft.com/office/powerpoint/2010/main" val="191970225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9699DA-582C-FA45-BB79-A76904E44580}"/>
              </a:ext>
            </a:extLst>
          </p:cNvPr>
          <p:cNvSpPr>
            <a:spLocks noGrp="1"/>
          </p:cNvSpPr>
          <p:nvPr>
            <p:ph type="title"/>
          </p:nvPr>
        </p:nvSpPr>
        <p:spPr/>
        <p:txBody>
          <a:bodyPr/>
          <a:lstStyle/>
          <a:p>
            <a:r>
              <a:rPr lang="en-US" dirty="0"/>
              <a:t>Conclusions</a:t>
            </a:r>
          </a:p>
        </p:txBody>
      </p:sp>
      <p:sp>
        <p:nvSpPr>
          <p:cNvPr id="3" name="Content Placeholder 2">
            <a:extLst>
              <a:ext uri="{FF2B5EF4-FFF2-40B4-BE49-F238E27FC236}">
                <a16:creationId xmlns:a16="http://schemas.microsoft.com/office/drawing/2014/main" id="{DB80EFBA-D02A-7C4B-A34D-FB725854DE4F}"/>
              </a:ext>
            </a:extLst>
          </p:cNvPr>
          <p:cNvSpPr>
            <a:spLocks noGrp="1"/>
          </p:cNvSpPr>
          <p:nvPr>
            <p:ph idx="1"/>
          </p:nvPr>
        </p:nvSpPr>
        <p:spPr>
          <a:xfrm>
            <a:off x="2231136" y="2476870"/>
            <a:ext cx="7729728" cy="4136994"/>
          </a:xfrm>
        </p:spPr>
        <p:txBody>
          <a:bodyPr>
            <a:noAutofit/>
          </a:bodyPr>
          <a:lstStyle/>
          <a:p>
            <a:pPr lvl="0"/>
            <a:r>
              <a:rPr lang="en-US" sz="2400" dirty="0"/>
              <a:t>It appears that, instead of utilizing sabermetrics to pay deserving players more, teams have used these principles to save money by maximizing the use of players before they reach free agency</a:t>
            </a:r>
          </a:p>
          <a:p>
            <a:r>
              <a:rPr lang="en-US" sz="2400" dirty="0"/>
              <a:t>It’s difficult to definitively determine the cause of the significant change in salary over time which we identified</a:t>
            </a:r>
          </a:p>
          <a:p>
            <a:pPr lvl="1"/>
            <a:r>
              <a:rPr lang="en-US" sz="2000" dirty="0"/>
              <a:t>Potentially result of increased television revenue; we’d like more data on this</a:t>
            </a:r>
          </a:p>
          <a:p>
            <a:r>
              <a:rPr lang="en-US" sz="2400" dirty="0"/>
              <a:t>Further research could focus on how lengthy contracts and their terms impact potential earnings</a:t>
            </a:r>
          </a:p>
          <a:p>
            <a:endParaRPr lang="en-US" sz="2400" dirty="0">
              <a:solidFill>
                <a:srgbClr val="FF0000"/>
              </a:solidFill>
            </a:endParaRPr>
          </a:p>
        </p:txBody>
      </p:sp>
    </p:spTree>
    <p:extLst>
      <p:ext uri="{BB962C8B-B14F-4D97-AF65-F5344CB8AC3E}">
        <p14:creationId xmlns:p14="http://schemas.microsoft.com/office/powerpoint/2010/main" val="373283363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99318BB-2223-894A-BF91-D3F86C196340}"/>
              </a:ext>
            </a:extLst>
          </p:cNvPr>
          <p:cNvSpPr>
            <a:spLocks noGrp="1"/>
          </p:cNvSpPr>
          <p:nvPr>
            <p:ph type="title"/>
          </p:nvPr>
        </p:nvSpPr>
        <p:spPr>
          <a:xfrm>
            <a:off x="1600200" y="2109991"/>
            <a:ext cx="8991600" cy="2638017"/>
          </a:xfrm>
        </p:spPr>
        <p:txBody>
          <a:bodyPr/>
          <a:lstStyle/>
          <a:p>
            <a:r>
              <a:rPr lang="en-US" dirty="0"/>
              <a:t>Thanks for your time</a:t>
            </a:r>
            <a:br>
              <a:rPr lang="en-US" dirty="0"/>
            </a:br>
            <a:br>
              <a:rPr lang="en-US" dirty="0"/>
            </a:br>
            <a:r>
              <a:rPr lang="en-US" dirty="0"/>
              <a:t>Questions?</a:t>
            </a:r>
          </a:p>
        </p:txBody>
      </p:sp>
    </p:spTree>
    <p:extLst>
      <p:ext uri="{BB962C8B-B14F-4D97-AF65-F5344CB8AC3E}">
        <p14:creationId xmlns:p14="http://schemas.microsoft.com/office/powerpoint/2010/main" val="11063732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35DE5-0610-DA42-B744-01F52675A2B5}"/>
              </a:ext>
            </a:extLst>
          </p:cNvPr>
          <p:cNvSpPr>
            <a:spLocks noGrp="1"/>
          </p:cNvSpPr>
          <p:nvPr>
            <p:ph type="title"/>
          </p:nvPr>
        </p:nvSpPr>
        <p:spPr/>
        <p:txBody>
          <a:bodyPr/>
          <a:lstStyle/>
          <a:p>
            <a:r>
              <a:rPr lang="en-US" dirty="0"/>
              <a:t>Methods</a:t>
            </a:r>
          </a:p>
        </p:txBody>
      </p:sp>
      <p:sp>
        <p:nvSpPr>
          <p:cNvPr id="3" name="Content Placeholder 2">
            <a:extLst>
              <a:ext uri="{FF2B5EF4-FFF2-40B4-BE49-F238E27FC236}">
                <a16:creationId xmlns:a16="http://schemas.microsoft.com/office/drawing/2014/main" id="{35458B32-9945-C04B-8216-DD79D339AF07}"/>
              </a:ext>
            </a:extLst>
          </p:cNvPr>
          <p:cNvSpPr>
            <a:spLocks noGrp="1"/>
          </p:cNvSpPr>
          <p:nvPr>
            <p:ph idx="1"/>
          </p:nvPr>
        </p:nvSpPr>
        <p:spPr>
          <a:xfrm>
            <a:off x="2231136" y="2638044"/>
            <a:ext cx="7729728" cy="3816022"/>
          </a:xfrm>
        </p:spPr>
        <p:txBody>
          <a:bodyPr>
            <a:noAutofit/>
          </a:bodyPr>
          <a:lstStyle/>
          <a:p>
            <a:r>
              <a:rPr lang="en-US" sz="2400" dirty="0"/>
              <a:t>Used data from 2 main sources:</a:t>
            </a:r>
          </a:p>
          <a:p>
            <a:pPr lvl="1"/>
            <a:r>
              <a:rPr lang="en-US" sz="2000" dirty="0"/>
              <a:t>Lahman’s Baseball Database &amp; Baseball Reference’s WAR data</a:t>
            </a:r>
          </a:p>
          <a:p>
            <a:r>
              <a:rPr lang="en-US" sz="2400" dirty="0"/>
              <a:t>Lahman’s Database</a:t>
            </a:r>
          </a:p>
          <a:p>
            <a:pPr lvl="1"/>
            <a:r>
              <a:rPr lang="en-US" sz="2000" dirty="0"/>
              <a:t>Compiled by Sean </a:t>
            </a:r>
            <a:r>
              <a:rPr lang="en-US" sz="2000" dirty="0" err="1"/>
              <a:t>Lahman</a:t>
            </a:r>
            <a:r>
              <a:rPr lang="en-US" sz="2000" dirty="0"/>
              <a:t>, an award-winning reporter &amp; sports statistician</a:t>
            </a:r>
          </a:p>
          <a:p>
            <a:pPr lvl="1"/>
            <a:r>
              <a:rPr lang="en-US" sz="2000" dirty="0"/>
              <a:t>The preeminent data source for baseball analysis</a:t>
            </a:r>
          </a:p>
          <a:p>
            <a:pPr lvl="1"/>
            <a:r>
              <a:rPr lang="en-US" sz="2000" dirty="0"/>
              <a:t>Consists of 24 different datasets on various baseball-related topics</a:t>
            </a:r>
          </a:p>
          <a:p>
            <a:pPr lvl="1"/>
            <a:r>
              <a:rPr lang="en-US" sz="2000" dirty="0"/>
              <a:t>We used: Batting, Pitching, Fielding, Salaries, People, &amp; Teams</a:t>
            </a:r>
          </a:p>
        </p:txBody>
      </p:sp>
    </p:spTree>
    <p:extLst>
      <p:ext uri="{BB962C8B-B14F-4D97-AF65-F5344CB8AC3E}">
        <p14:creationId xmlns:p14="http://schemas.microsoft.com/office/powerpoint/2010/main" val="24185292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35DE5-0610-DA42-B744-01F52675A2B5}"/>
              </a:ext>
            </a:extLst>
          </p:cNvPr>
          <p:cNvSpPr>
            <a:spLocks noGrp="1"/>
          </p:cNvSpPr>
          <p:nvPr>
            <p:ph type="title"/>
          </p:nvPr>
        </p:nvSpPr>
        <p:spPr/>
        <p:txBody>
          <a:bodyPr/>
          <a:lstStyle/>
          <a:p>
            <a:r>
              <a:rPr lang="en-US" dirty="0"/>
              <a:t>Methods</a:t>
            </a:r>
          </a:p>
        </p:txBody>
      </p:sp>
      <p:sp>
        <p:nvSpPr>
          <p:cNvPr id="3" name="Content Placeholder 2">
            <a:extLst>
              <a:ext uri="{FF2B5EF4-FFF2-40B4-BE49-F238E27FC236}">
                <a16:creationId xmlns:a16="http://schemas.microsoft.com/office/drawing/2014/main" id="{35458B32-9945-C04B-8216-DD79D339AF07}"/>
              </a:ext>
            </a:extLst>
          </p:cNvPr>
          <p:cNvSpPr>
            <a:spLocks noGrp="1"/>
          </p:cNvSpPr>
          <p:nvPr>
            <p:ph idx="1"/>
          </p:nvPr>
        </p:nvSpPr>
        <p:spPr>
          <a:xfrm>
            <a:off x="2231136" y="2638044"/>
            <a:ext cx="7729728" cy="3816022"/>
          </a:xfrm>
        </p:spPr>
        <p:txBody>
          <a:bodyPr>
            <a:noAutofit/>
          </a:bodyPr>
          <a:lstStyle/>
          <a:p>
            <a:pPr>
              <a:lnSpc>
                <a:spcPct val="150000"/>
              </a:lnSpc>
            </a:pPr>
            <a:r>
              <a:rPr lang="en-US" sz="2400" dirty="0"/>
              <a:t>Datasets contained over 100,000 entries</a:t>
            </a:r>
          </a:p>
          <a:p>
            <a:pPr lvl="1">
              <a:lnSpc>
                <a:spcPct val="150000"/>
              </a:lnSpc>
            </a:pPr>
            <a:r>
              <a:rPr lang="en-US" sz="2000" dirty="0"/>
              <a:t>Each entry represents one player’s performance for one season</a:t>
            </a:r>
          </a:p>
          <a:p>
            <a:pPr lvl="1">
              <a:lnSpc>
                <a:spcPct val="150000"/>
              </a:lnSpc>
            </a:pPr>
            <a:r>
              <a:rPr lang="en-US" sz="2000" dirty="0"/>
              <a:t>Salary data only for 1985-2016</a:t>
            </a:r>
          </a:p>
          <a:p>
            <a:pPr>
              <a:lnSpc>
                <a:spcPct val="150000"/>
              </a:lnSpc>
            </a:pPr>
            <a:r>
              <a:rPr lang="en-US" sz="2400" dirty="0"/>
              <a:t>Subset data to create two different data frames for 1995-1999 &amp; 2015-2019</a:t>
            </a:r>
          </a:p>
          <a:p>
            <a:pPr lvl="1">
              <a:lnSpc>
                <a:spcPct val="150000"/>
              </a:lnSpc>
            </a:pPr>
            <a:r>
              <a:rPr lang="en-US" sz="2000" dirty="0"/>
              <a:t>Pre-sabermetric revolution and post-sabermetric revolution</a:t>
            </a:r>
          </a:p>
        </p:txBody>
      </p:sp>
    </p:spTree>
    <p:extLst>
      <p:ext uri="{BB962C8B-B14F-4D97-AF65-F5344CB8AC3E}">
        <p14:creationId xmlns:p14="http://schemas.microsoft.com/office/powerpoint/2010/main" val="38657340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35DE5-0610-DA42-B744-01F52675A2B5}"/>
              </a:ext>
            </a:extLst>
          </p:cNvPr>
          <p:cNvSpPr>
            <a:spLocks noGrp="1"/>
          </p:cNvSpPr>
          <p:nvPr>
            <p:ph type="title"/>
          </p:nvPr>
        </p:nvSpPr>
        <p:spPr/>
        <p:txBody>
          <a:bodyPr/>
          <a:lstStyle/>
          <a:p>
            <a:r>
              <a:rPr lang="en-US" dirty="0"/>
              <a:t>Methods</a:t>
            </a:r>
          </a:p>
        </p:txBody>
      </p:sp>
      <p:sp>
        <p:nvSpPr>
          <p:cNvPr id="3" name="Content Placeholder 2">
            <a:extLst>
              <a:ext uri="{FF2B5EF4-FFF2-40B4-BE49-F238E27FC236}">
                <a16:creationId xmlns:a16="http://schemas.microsoft.com/office/drawing/2014/main" id="{35458B32-9945-C04B-8216-DD79D339AF07}"/>
              </a:ext>
            </a:extLst>
          </p:cNvPr>
          <p:cNvSpPr>
            <a:spLocks noGrp="1"/>
          </p:cNvSpPr>
          <p:nvPr>
            <p:ph idx="1"/>
          </p:nvPr>
        </p:nvSpPr>
        <p:spPr>
          <a:xfrm>
            <a:off x="2231136" y="2638044"/>
            <a:ext cx="7729728" cy="3816022"/>
          </a:xfrm>
        </p:spPr>
        <p:txBody>
          <a:bodyPr>
            <a:noAutofit/>
          </a:bodyPr>
          <a:lstStyle/>
          <a:p>
            <a:pPr lvl="1">
              <a:lnSpc>
                <a:spcPct val="150000"/>
              </a:lnSpc>
            </a:pPr>
            <a:r>
              <a:rPr lang="en-US" sz="2400" dirty="0"/>
              <a:t>BattingA: 6,363 entries</a:t>
            </a:r>
          </a:p>
          <a:p>
            <a:pPr lvl="1">
              <a:lnSpc>
                <a:spcPct val="150000"/>
              </a:lnSpc>
            </a:pPr>
            <a:r>
              <a:rPr lang="en-US" sz="2400" dirty="0"/>
              <a:t>BattingB: 7,566 entries</a:t>
            </a:r>
          </a:p>
          <a:p>
            <a:pPr lvl="1">
              <a:lnSpc>
                <a:spcPct val="150000"/>
              </a:lnSpc>
            </a:pPr>
            <a:r>
              <a:rPr lang="en-US" sz="2400" dirty="0"/>
              <a:t>warBatA: 3,070 entries</a:t>
            </a:r>
          </a:p>
          <a:p>
            <a:pPr lvl="1">
              <a:lnSpc>
                <a:spcPct val="150000"/>
              </a:lnSpc>
            </a:pPr>
            <a:r>
              <a:rPr lang="en-US" sz="2400" dirty="0"/>
              <a:t>warPitchB: 4,294 entries</a:t>
            </a:r>
          </a:p>
        </p:txBody>
      </p:sp>
    </p:spTree>
    <p:extLst>
      <p:ext uri="{BB962C8B-B14F-4D97-AF65-F5344CB8AC3E}">
        <p14:creationId xmlns:p14="http://schemas.microsoft.com/office/powerpoint/2010/main" val="11343121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35DE5-0610-DA42-B744-01F52675A2B5}"/>
              </a:ext>
            </a:extLst>
          </p:cNvPr>
          <p:cNvSpPr>
            <a:spLocks noGrp="1"/>
          </p:cNvSpPr>
          <p:nvPr>
            <p:ph type="title"/>
          </p:nvPr>
        </p:nvSpPr>
        <p:spPr/>
        <p:txBody>
          <a:bodyPr/>
          <a:lstStyle/>
          <a:p>
            <a:r>
              <a:rPr lang="en-US" dirty="0"/>
              <a:t>Methods</a:t>
            </a:r>
          </a:p>
        </p:txBody>
      </p:sp>
      <p:sp>
        <p:nvSpPr>
          <p:cNvPr id="3" name="Content Placeholder 2">
            <a:extLst>
              <a:ext uri="{FF2B5EF4-FFF2-40B4-BE49-F238E27FC236}">
                <a16:creationId xmlns:a16="http://schemas.microsoft.com/office/drawing/2014/main" id="{35458B32-9945-C04B-8216-DD79D339AF07}"/>
              </a:ext>
            </a:extLst>
          </p:cNvPr>
          <p:cNvSpPr>
            <a:spLocks noGrp="1"/>
          </p:cNvSpPr>
          <p:nvPr>
            <p:ph idx="1"/>
          </p:nvPr>
        </p:nvSpPr>
        <p:spPr>
          <a:xfrm>
            <a:off x="2231136" y="2638044"/>
            <a:ext cx="7729728" cy="4100107"/>
          </a:xfrm>
        </p:spPr>
        <p:txBody>
          <a:bodyPr>
            <a:noAutofit/>
          </a:bodyPr>
          <a:lstStyle/>
          <a:p>
            <a:r>
              <a:rPr lang="en-US" sz="2400" dirty="0"/>
              <a:t>Baseball Reference Batting/Pitching WAR datasets</a:t>
            </a:r>
          </a:p>
          <a:p>
            <a:pPr lvl="1"/>
            <a:r>
              <a:rPr lang="en-US" sz="2000" dirty="0"/>
              <a:t>Compiled by Baseball Reference, an online encyclopedia which provides detailed statistics throughout the history of organized baseball</a:t>
            </a:r>
          </a:p>
          <a:p>
            <a:pPr lvl="1"/>
            <a:r>
              <a:rPr lang="en-US" sz="2000" dirty="0"/>
              <a:t>Consists of 2 separate datasets, one for batting metrics, one for pitching metrics</a:t>
            </a:r>
          </a:p>
          <a:p>
            <a:pPr lvl="1"/>
            <a:r>
              <a:rPr lang="en-US" sz="2000" dirty="0"/>
              <a:t>Contains new, advanced metrics such as Wins Above Replacement, OPS+, ERA+</a:t>
            </a:r>
          </a:p>
        </p:txBody>
      </p:sp>
    </p:spTree>
    <p:extLst>
      <p:ext uri="{BB962C8B-B14F-4D97-AF65-F5344CB8AC3E}">
        <p14:creationId xmlns:p14="http://schemas.microsoft.com/office/powerpoint/2010/main" val="20117109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68263D-2BA3-BE43-809D-0E2FB2A63DC9}"/>
              </a:ext>
            </a:extLst>
          </p:cNvPr>
          <p:cNvSpPr>
            <a:spLocks noGrp="1"/>
          </p:cNvSpPr>
          <p:nvPr>
            <p:ph type="title"/>
          </p:nvPr>
        </p:nvSpPr>
        <p:spPr/>
        <p:txBody>
          <a:bodyPr/>
          <a:lstStyle/>
          <a:p>
            <a:r>
              <a:rPr lang="en-US" dirty="0"/>
              <a:t>Methods</a:t>
            </a:r>
          </a:p>
        </p:txBody>
      </p:sp>
      <p:sp>
        <p:nvSpPr>
          <p:cNvPr id="3" name="Content Placeholder 2">
            <a:extLst>
              <a:ext uri="{FF2B5EF4-FFF2-40B4-BE49-F238E27FC236}">
                <a16:creationId xmlns:a16="http://schemas.microsoft.com/office/drawing/2014/main" id="{5CB6926D-2C3C-0447-AD90-E6D5EE8D30A0}"/>
              </a:ext>
            </a:extLst>
          </p:cNvPr>
          <p:cNvSpPr>
            <a:spLocks noGrp="1"/>
          </p:cNvSpPr>
          <p:nvPr>
            <p:ph idx="1"/>
          </p:nvPr>
        </p:nvSpPr>
        <p:spPr>
          <a:xfrm>
            <a:off x="2231136" y="2450237"/>
            <a:ext cx="7729728" cy="4252403"/>
          </a:xfrm>
        </p:spPr>
        <p:txBody>
          <a:bodyPr>
            <a:noAutofit/>
          </a:bodyPr>
          <a:lstStyle/>
          <a:p>
            <a:r>
              <a:rPr lang="en-US" sz="2400" dirty="0"/>
              <a:t>Datasets contained over 100,000 entries</a:t>
            </a:r>
          </a:p>
          <a:p>
            <a:pPr lvl="1"/>
            <a:r>
              <a:rPr lang="en-US" sz="2000" dirty="0"/>
              <a:t>Each entry represents one player’s performance for one season</a:t>
            </a:r>
          </a:p>
          <a:p>
            <a:r>
              <a:rPr lang="en-US" sz="2400" dirty="0"/>
              <a:t>Subset data to create two different data frames for 1995-1999 &amp; 2015-2019</a:t>
            </a:r>
          </a:p>
          <a:p>
            <a:r>
              <a:rPr lang="en-US" sz="2400" dirty="0"/>
              <a:t>warBatA, warBatB, warPitchA, &amp; warPitchB</a:t>
            </a:r>
          </a:p>
          <a:p>
            <a:r>
              <a:rPr lang="en-US" sz="2400" dirty="0"/>
              <a:t>warBatA: 6,357 entries</a:t>
            </a:r>
          </a:p>
          <a:p>
            <a:r>
              <a:rPr lang="en-US" sz="2400" dirty="0"/>
              <a:t>warBatB: 7,253 entries</a:t>
            </a:r>
          </a:p>
          <a:p>
            <a:r>
              <a:rPr lang="en-US" sz="2400" dirty="0"/>
              <a:t>warPitchA: 3,067 entries</a:t>
            </a:r>
          </a:p>
          <a:p>
            <a:r>
              <a:rPr lang="en-US" sz="2400" dirty="0"/>
              <a:t>warPitchB: 4,293 entries</a:t>
            </a:r>
          </a:p>
        </p:txBody>
      </p:sp>
    </p:spTree>
    <p:extLst>
      <p:ext uri="{BB962C8B-B14F-4D97-AF65-F5344CB8AC3E}">
        <p14:creationId xmlns:p14="http://schemas.microsoft.com/office/powerpoint/2010/main" val="1338702758"/>
      </p:ext>
    </p:extLst>
  </p:cSld>
  <p:clrMapOvr>
    <a:masterClrMapping/>
  </p:clrMapOvr>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docProps/app.xml><?xml version="1.0" encoding="utf-8"?>
<Properties xmlns="http://schemas.openxmlformats.org/officeDocument/2006/extended-properties" xmlns:vt="http://schemas.openxmlformats.org/officeDocument/2006/docPropsVTypes">
  <Template>{7F59CE2C-37F2-EA43-9D0E-C3A0D73BA3C0}tf10001120</Template>
  <TotalTime>3234</TotalTime>
  <Words>1279</Words>
  <Application>Microsoft Macintosh PowerPoint</Application>
  <PresentationFormat>Widescreen</PresentationFormat>
  <Paragraphs>152</Paragraphs>
  <Slides>44</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44</vt:i4>
      </vt:variant>
    </vt:vector>
  </HeadingPairs>
  <TitlesOfParts>
    <vt:vector size="47" baseType="lpstr">
      <vt:lpstr>Arial</vt:lpstr>
      <vt:lpstr>Gill Sans MT</vt:lpstr>
      <vt:lpstr>Parcel</vt:lpstr>
      <vt:lpstr>salaryball</vt:lpstr>
      <vt:lpstr>Alex’s Background</vt:lpstr>
      <vt:lpstr>Anthony’s Background</vt:lpstr>
      <vt:lpstr>Project Background</vt:lpstr>
      <vt:lpstr>Methods</vt:lpstr>
      <vt:lpstr>Methods</vt:lpstr>
      <vt:lpstr>Methods</vt:lpstr>
      <vt:lpstr>Methods</vt:lpstr>
      <vt:lpstr>Methods</vt:lpstr>
      <vt:lpstr>Methods</vt:lpstr>
      <vt:lpstr>Methods</vt:lpstr>
      <vt:lpstr>Results</vt:lpstr>
      <vt:lpstr>PowerPoint Presentation</vt:lpstr>
      <vt:lpstr>PowerPoint Presentation</vt:lpstr>
      <vt:lpstr>PowerPoint Presentation</vt:lpstr>
      <vt:lpstr>PowerPoint Presentation</vt:lpstr>
      <vt:lpstr>The eve of WAR</vt:lpstr>
      <vt:lpstr>PowerPoint Presentation</vt:lpstr>
      <vt:lpstr>PowerPoint Presentation</vt:lpstr>
      <vt:lpstr>PowerPoint Presentation</vt:lpstr>
      <vt:lpstr>WAR: What is it good for?</vt:lpstr>
      <vt:lpstr>PowerPoint Presentation</vt:lpstr>
      <vt:lpstr>Influence of traditional stats</vt:lpstr>
      <vt:lpstr>PowerPoint Presentation</vt:lpstr>
      <vt:lpstr>PowerPoint Presentation</vt:lpstr>
      <vt:lpstr>What influences salary?</vt:lpstr>
      <vt:lpstr>Age and salary</vt:lpstr>
      <vt:lpstr>PowerPoint Presentation</vt:lpstr>
      <vt:lpstr>Correlation decrease</vt:lpstr>
      <vt:lpstr>Problems with free Agency</vt:lpstr>
      <vt:lpstr>Problems with free Agency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Summary</vt:lpstr>
      <vt:lpstr>Conclusions</vt:lpstr>
      <vt:lpstr>Thanks for your time  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salaryball</dc:title>
  <dc:creator>Alexander Thompson</dc:creator>
  <cp:lastModifiedBy>Alexander Thompson</cp:lastModifiedBy>
  <cp:revision>81</cp:revision>
  <dcterms:created xsi:type="dcterms:W3CDTF">2020-04-01T22:41:32Z</dcterms:created>
  <dcterms:modified xsi:type="dcterms:W3CDTF">2020-04-08T02:23:22Z</dcterms:modified>
</cp:coreProperties>
</file>